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png" ContentType="image/png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Aspose.Slides for .NET 8.4.2.0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notesMasterIdLst>
    <p:notesMasterId r:id="rId15"/>
  </p:notesMasterIdLst>
  <p:handoutMasterIdLst>
    <p:handoutMasterId r:id="rId16"/>
  </p:handoutMasterIdLst>
  <p:sldIdLst>
    <p:sldId r:id="rId2" id="256"/>
    <p:sldId r:id="rId3" id="280"/>
    <p:sldId r:id="rId4" id="276"/>
    <p:sldId r:id="rId5" id="278"/>
    <p:sldId r:id="rId6" id="264"/>
    <p:sldId r:id="rId7" id="281"/>
    <p:sldId r:id="rId8" id="266"/>
    <p:sldId r:id="rId9" id="282"/>
    <p:sldId r:id="rId10" id="277"/>
    <p:sldId r:id="rId11" id="283"/>
    <p:sldId r:id="rId12" id="272"/>
    <p:sldId r:id="rId13" id="284"/>
    <p:sldId r:id="rId14" id="28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2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82187" autoAdjust="0"/>
  </p:normalViewPr>
  <p:slideViewPr>
    <p:cSldViewPr>
      <p:cViewPr varScale="1">
        <p:scale>
          <a:sx n="95" d="100"/>
          <a:sy n="95" d="100"/>
        </p:scale>
        <p:origin x="20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756" y="-12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notesMaster" Target="notesMasters/notesMaster1.xml" /><Relationship Id="rId16" Type="http://schemas.openxmlformats.org/officeDocument/2006/relationships/handoutMaster" Target="handoutMasters/handoutMaster1.xml" /><Relationship Id="rId17" Type="http://schemas.openxmlformats.org/officeDocument/2006/relationships/presProps" Target="presProps.xml" /><Relationship Id="rId18" Type="http://schemas.openxmlformats.org/officeDocument/2006/relationships/viewProps" Target="viewProps.xml" /><Relationship Id="rId19" Type="http://schemas.openxmlformats.org/officeDocument/2006/relationships/theme" Target="theme/theme1.xml" /><Relationship Id="rId2" Type="http://schemas.openxmlformats.org/officeDocument/2006/relationships/slide" Target="slides/slide1.xml" /><Relationship Id="rId20" Type="http://schemas.openxmlformats.org/officeDocument/2006/relationships/tableStyles" Target="tableStyles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7B6DF-BBCA-4C02-8437-61EBD1CE5B3E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D1D24-6F85-4BAD-9DFB-6FFC9C58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36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0B58A-39DB-468A-BC20-CE542550C6B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en-US" dirty="1" smtClean="0"/>
              <a:t>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70E94-6666-4783-890E-ACB2EC11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8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5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6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7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11.xml" /></Relationships>
</file>

<file path=ppt/notesSlides/notesSlide1.xml><?xml version="1.0" encoding="utf-8"?>
<p:notes xmlns:p="http://schemas.openxmlformats.org/presentationml/2006/main" xmlns:a="http://schemas.openxmlformats.org/drawingml/2006/main" xmlns:r="http://schemas.openxmlformats.org/officeDocument/2006/relationships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608516428"/>
      </p:ext>
    </p:extLst>
  </p:cSld>
  <p:clrMapOvr>
    <a:masterClrMapping/>
  </p:clrMapOvr>
</p:notes>
</file>

<file path=ppt/notesSlides/notesSlide2.xml><?xml version="1.0" encoding="utf-8"?>
<p:notes xmlns:p="http://schemas.openxmlformats.org/presentationml/2006/main" xmlns:a="http://schemas.openxmlformats.org/drawingml/2006/main" xmlns:r="http://schemas.openxmlformats.org/officeDocument/2006/relationships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749522946"/>
      </p:ext>
    </p:extLst>
  </p:cSld>
  <p:clrMapOvr>
    <a:masterClrMapping/>
  </p:clrMapOvr>
</p:notes>
</file>

<file path=ppt/notesSlides/notesSlide3.xml><?xml version="1.0" encoding="utf-8"?>
<p:notes xmlns:p="http://schemas.openxmlformats.org/presentationml/2006/main" xmlns:a="http://schemas.openxmlformats.org/drawingml/2006/main" xmlns:r="http://schemas.openxmlformats.org/officeDocument/2006/relationships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084545260"/>
      </p:ext>
    </p:extLst>
  </p:cSld>
  <p:clrMapOvr>
    <a:masterClrMapping/>
  </p:clrMapOvr>
</p:notes>
</file>

<file path=ppt/notesSlides/notesSlide4.xml><?xml version="1.0" encoding="utf-8"?>
<p:notes xmlns:p="http://schemas.openxmlformats.org/presentationml/2006/main" xmlns:a="http://schemas.openxmlformats.org/drawingml/2006/main" xmlns:r="http://schemas.openxmlformats.org/officeDocument/2006/relationships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184519652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wmf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3.png" /><Relationship Id="rId3" Type="http://schemas.openxmlformats.org/officeDocument/2006/relationships/image" Target="../media/image2.wmf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28800"/>
            <a:ext cx="7772400" cy="1470025"/>
          </a:xfrm>
        </p:spPr>
        <p:txBody>
          <a:bodyPr/>
          <a:lstStyle>
            <a:lvl1pPr algn="ctr">
              <a:defRPr sz="4400" baseline="0"/>
            </a:lvl1pPr>
          </a:lstStyle>
          <a:p>
            <a:r>
              <a:rPr lang="en-US" dirty="1" smtClean="0"/>
              <a:t>Title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None/>
              <a:defRPr sz="2400" b="1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Presented by</a:t>
            </a:r>
          </a:p>
          <a:p>
            <a:r>
              <a:rPr lang="en-US" dirty="1" smtClean="0"/>
              <a:t>NAME</a:t>
            </a:r>
          </a:p>
          <a:p>
            <a:r>
              <a:rPr lang="en-US" dirty="1" smtClean="0"/>
              <a:t>Miller Nash Graham &amp; Dunn LLP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rcRect t="87025" b="2584"/>
          <a:stretch>
            <a:fillRect/>
          </a:stretch>
        </p:blipFill>
        <p:spPr>
          <a:xfrm>
            <a:off x="0" y="6266873"/>
            <a:ext cx="9144000" cy="60960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71494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rcRect t="87025" b="2584"/>
          <a:stretch>
            <a:fillRect/>
          </a:stretch>
        </p:blipFill>
        <p:spPr>
          <a:xfrm>
            <a:off x="0" y="6266873"/>
            <a:ext cx="9144000" cy="60960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67686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57200"/>
            <a:ext cx="9144000" cy="1470025"/>
          </a:xfrm>
        </p:spPr>
        <p:txBody>
          <a:bodyPr/>
          <a:lstStyle>
            <a:lvl1pPr algn="ctr">
              <a:defRPr sz="5400"/>
            </a:lvl1pPr>
          </a:lstStyle>
          <a:p>
            <a:r>
              <a:rPr lang="en-US" dirty="1" smtClean="0"/>
              <a:t>Thank You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209800"/>
            <a:ext cx="64008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400" b="1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(Presenter Name)</a:t>
            </a:r>
          </a:p>
          <a:p>
            <a:r>
              <a:rPr lang="en-US" dirty="1" smtClean="0"/>
              <a:t>Miller Nash Graham &amp; Dunn LLP</a:t>
            </a:r>
          </a:p>
          <a:p>
            <a:r>
              <a:rPr lang="en-US" dirty="1" smtClean="0"/>
              <a:t>(Email)   |   (Phone)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rcRect t="87025" b="2584"/>
          <a:stretch>
            <a:fillRect/>
          </a:stretch>
        </p:blipFill>
        <p:spPr>
          <a:xfrm>
            <a:off x="0" y="6266873"/>
            <a:ext cx="9144000" cy="60960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286205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 userDrawn="1"/>
        </p:nvSpPr>
        <p:spPr>
          <a:xfrm rot="16200000">
            <a:off x="1904999" y="-380999"/>
            <a:ext cx="6629400" cy="7848600"/>
          </a:xfrm>
          <a:prstGeom prst="rtTriangle"/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0" y="990600"/>
            <a:ext cx="6705600" cy="1470025"/>
          </a:xfrm>
          <a:prstGeom prst="rect"/>
        </p:spPr>
        <p:txBody>
          <a:bodyPr>
            <a:noAutofit/>
          </a:bodyPr>
          <a:lstStyle>
            <a:lvl1pPr algn="ctr">
              <a:defRPr baseline="0">
                <a:solidFill>
                  <a:srgbClr val="8B2332"/>
                </a:solidFill>
              </a:defRPr>
            </a:lvl1pPr>
          </a:lstStyle>
          <a:p>
            <a:r>
              <a:rPr lang="en-US" dirty="1" smtClean="0"/>
              <a:t>Presentation Title</a:t>
            </a:r>
            <a:endParaRPr lang="en-US"/>
          </a:p>
        </p:txBody>
      </p:sp>
      <p:sp>
        <p:nvSpPr>
          <p:cNvPr id="6" name="Right Triangle 5"/>
          <p:cNvSpPr/>
          <p:nvPr userDrawn="1"/>
        </p:nvSpPr>
        <p:spPr>
          <a:xfrm>
            <a:off x="0" y="2895600"/>
            <a:ext cx="4953000" cy="3962400"/>
          </a:xfrm>
          <a:prstGeom prst="rtTriangle"/>
          <a:solidFill>
            <a:srgbClr val="8B23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67200" y="4876800"/>
            <a:ext cx="4419600" cy="1219200"/>
          </a:xfrm>
        </p:spPr>
        <p:txBody>
          <a:bodyPr>
            <a:normAutofit/>
          </a:bodyPr>
          <a:lstStyle>
            <a:lvl1pPr marL="0" indent="0" algn="r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Presented by</a:t>
            </a:r>
          </a:p>
          <a:p>
            <a:r>
              <a:rPr lang="en-US" dirty="1" smtClean="0"/>
              <a:t>(ATTORNEY NAME)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6934200" y="5791200"/>
            <a:ext cx="1630165" cy="589147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046572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vignette1.wikia.nocookie.net/battlefordreamislandfanfiction/images/9/9a/Maroon_background.png/revision/latest?cb=20140326233742"/>
          <p:cNvPicPr>
            <a:picLocks noChangeAspect="1" noChangeArrowheads="1"/>
          </p:cNvPicPr>
          <p:nvPr userDrawn="1"/>
        </p:nvPicPr>
        <p:blipFill>
          <a:blip r:embed="rId2"/>
          <a:srcRect l="11942" r="19804"/>
          <a:stretch>
            <a:fillRect/>
          </a:stretch>
        </p:blipFill>
        <p:spPr>
          <a:xfrm>
            <a:off x="0" y="0"/>
            <a:ext cx="9144000" cy="6858000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4648200" y="0"/>
            <a:ext cx="3886200" cy="5638800"/>
          </a:xfrm>
          <a:prstGeom prst="rect"/>
          <a:solidFill>
            <a:schemeClr val="bg1"/>
          </a:solidFill>
          <a:ln>
            <a:noFill/>
          </a:ln>
          <a:effectLst>
            <a:outerShdw blurRad="50800" dir="2700000" dist="381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4800600" y="0"/>
            <a:ext cx="3581400" cy="2362200"/>
          </a:xfrm>
          <a:prstGeom prst="rect"/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4724400" y="5410200"/>
            <a:ext cx="3733800" cy="114300"/>
          </a:xfrm>
          <a:prstGeom prst="rect"/>
          <a:solidFill>
            <a:srgbClr val="722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6"/>
          <p:cNvSpPr>
            <a:spLocks noGrp="1"/>
          </p:cNvSpPr>
          <p:nvPr>
            <p:ph type="title" hasCustomPrompt="1"/>
          </p:nvPr>
        </p:nvSpPr>
        <p:spPr>
          <a:xfrm>
            <a:off x="4648200" y="2524125"/>
            <a:ext cx="3886200" cy="1285875"/>
          </a:xfrm>
        </p:spPr>
        <p:txBody>
          <a:bodyPr anchor="t"/>
          <a:lstStyle>
            <a:lvl1pPr algn="ctr">
              <a:lnSpc>
                <a:spcPct val="85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1" smtClean="0"/>
              <a:t>Presentation Title</a:t>
            </a:r>
            <a:endParaRPr lang="en-US"/>
          </a:p>
        </p:txBody>
      </p:sp>
      <p:sp>
        <p:nvSpPr>
          <p:cNvPr id="8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648200" y="3962400"/>
            <a:ext cx="3886200" cy="990600"/>
          </a:xfrm>
        </p:spPr>
        <p:txBody>
          <a:bodyPr>
            <a:normAutofit/>
          </a:bodyPr>
          <a:lstStyle>
            <a:lvl1pPr marL="0" indent="0" algn="ctr">
              <a:lnSpc>
                <a:spcPct val="85000"/>
              </a:lnSpc>
              <a:spcBef>
                <a:spcPct val="0"/>
              </a:spcBef>
              <a:buNone/>
              <a:defRPr sz="20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1" smtClean="0"/>
              <a:t>Presented by: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5684043" y="1371600"/>
            <a:ext cx="1814513" cy="655771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1450945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4000" b="1">
                <a:solidFill>
                  <a:srgbClr val="8B2332"/>
                </a:solidFill>
              </a:defRPr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342900" indent="-342900">
              <a:spcBef>
                <a:spcPct val="0"/>
              </a:spcBef>
              <a:spcAft>
                <a:spcPts val="300"/>
              </a:spcAft>
              <a:buClr>
                <a:srgbClr val="8B2332"/>
              </a:buClr>
              <a:buSzPct val="75000"/>
              <a:buFont typeface="Wingdings" panose="05000000000000000000" pitchFamily="2" charset="2"/>
              <a:buChar char="§"/>
              <a:defRPr/>
            </a:lvl1pPr>
            <a:lvl2pPr marL="742950" indent="-285750">
              <a:spcBef>
                <a:spcPct val="0"/>
              </a:spcBef>
              <a:spcAft>
                <a:spcPts val="300"/>
              </a:spcAft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  <a:defRPr/>
            </a:lvl2pPr>
            <a:lvl3pPr marL="1143000" indent="-228600">
              <a:spcBef>
                <a:spcPct val="0"/>
              </a:spcBef>
              <a:spcAft>
                <a:spcPts val="300"/>
              </a:spcAft>
              <a:buClr>
                <a:srgbClr val="8B2332"/>
              </a:buClr>
              <a:buSzPct val="75000"/>
              <a:buFont typeface="Arial" panose="020b0604020202020204" pitchFamily="34" charset="0"/>
              <a:buChar char="–"/>
              <a:defRPr/>
            </a:lvl3pPr>
            <a:lvl4pPr marL="1600200" indent="-228600">
              <a:spcBef>
                <a:spcPct val="0"/>
              </a:spcBef>
              <a:spcAft>
                <a:spcPts val="300"/>
              </a:spcAft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  <a:defRPr i="0"/>
            </a:lvl4pPr>
            <a:lvl5pPr>
              <a:spcBef>
                <a:spcPct val="0"/>
              </a:spcBef>
              <a:spcAft>
                <a:spcPts val="300"/>
              </a:spcAft>
              <a:buClr>
                <a:srgbClr val="8B2332"/>
              </a:buClr>
              <a:buSzPct val="75000"/>
              <a:defRPr i="0"/>
            </a:lvl5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rcRect t="87025" b="2584"/>
          <a:stretch>
            <a:fillRect/>
          </a:stretch>
        </p:blipFill>
        <p:spPr>
          <a:xfrm>
            <a:off x="0" y="6266873"/>
            <a:ext cx="9144000" cy="60960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46045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0876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0876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rcRect t="87025" b="2584"/>
          <a:stretch>
            <a:fillRect/>
          </a:stretch>
        </p:blipFill>
        <p:spPr>
          <a:xfrm>
            <a:off x="0" y="6266873"/>
            <a:ext cx="9144000" cy="60960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609294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rcRect t="87025" b="2584"/>
          <a:stretch>
            <a:fillRect/>
          </a:stretch>
        </p:blipFill>
        <p:spPr>
          <a:xfrm>
            <a:off x="0" y="6266873"/>
            <a:ext cx="9144000" cy="60960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4141395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57200"/>
            <a:ext cx="9144000" cy="1470025"/>
          </a:xfrm>
        </p:spPr>
        <p:txBody>
          <a:bodyPr/>
          <a:lstStyle>
            <a:lvl1pPr algn="ctr">
              <a:defRPr sz="5400"/>
            </a:lvl1pPr>
          </a:lstStyle>
          <a:p>
            <a:r>
              <a:rPr lang="en-US" dirty="1" smtClean="0"/>
              <a:t>Thank You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209800"/>
            <a:ext cx="6400800" cy="1295400"/>
          </a:xfrm>
        </p:spPr>
        <p:txBody>
          <a:bodyPr>
            <a:noAutofit/>
          </a:bodyPr>
          <a:lstStyle>
            <a:lvl1pPr marL="0" indent="0" algn="ctr">
              <a:buNone/>
              <a:defRPr sz="2400" b="1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(Presenter Name)</a:t>
            </a:r>
          </a:p>
          <a:p>
            <a:r>
              <a:rPr lang="en-US" dirty="1" smtClean="0"/>
              <a:t>Miller Nash Graham &amp; Dunn LLP</a:t>
            </a:r>
          </a:p>
          <a:p>
            <a:r>
              <a:rPr lang="en-US" dirty="1" smtClean="0"/>
              <a:t>(Email)   |   (Phone)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rcRect t="87025" b="2584"/>
          <a:stretch>
            <a:fillRect/>
          </a:stretch>
        </p:blipFill>
        <p:spPr>
          <a:xfrm>
            <a:off x="0" y="6266873"/>
            <a:ext cx="9144000" cy="60960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1834300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8B2332"/>
                </a:solidFill>
              </a:defRPr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spcBef>
                <a:spcPct val="0"/>
              </a:spcBef>
              <a:spcAft>
                <a:spcPts val="300"/>
              </a:spcAft>
              <a:buClr>
                <a:srgbClr val="8B2332"/>
              </a:buClr>
              <a:buSzPct val="75000"/>
              <a:buFont typeface="Wingdings" panose="05000000000000000000" pitchFamily="2" charset="2"/>
              <a:buChar char="§"/>
              <a:defRPr/>
            </a:lvl1pPr>
            <a:lvl2pPr marL="742950" indent="-285750">
              <a:spcBef>
                <a:spcPct val="0"/>
              </a:spcBef>
              <a:spcAft>
                <a:spcPts val="300"/>
              </a:spcAft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  <a:defRPr/>
            </a:lvl2pPr>
            <a:lvl3pPr marL="1143000" indent="-228600">
              <a:spcBef>
                <a:spcPct val="0"/>
              </a:spcBef>
              <a:spcAft>
                <a:spcPts val="300"/>
              </a:spcAft>
              <a:buClr>
                <a:srgbClr val="8B2332"/>
              </a:buClr>
              <a:buSzPct val="75000"/>
              <a:buFont typeface="Arial" panose="020b0604020202020204" pitchFamily="34" charset="0"/>
              <a:buChar char="–"/>
              <a:defRPr/>
            </a:lvl3pPr>
            <a:lvl4pPr marL="1600200" indent="-228600">
              <a:spcBef>
                <a:spcPct val="0"/>
              </a:spcBef>
              <a:spcAft>
                <a:spcPts val="300"/>
              </a:spcAft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  <a:defRPr i="0"/>
            </a:lvl4pPr>
            <a:lvl5pPr>
              <a:spcBef>
                <a:spcPct val="0"/>
              </a:spcBef>
              <a:spcAft>
                <a:spcPts val="300"/>
              </a:spcAft>
              <a:buClr>
                <a:srgbClr val="8B2332"/>
              </a:buClr>
              <a:buSzPct val="75000"/>
              <a:defRPr i="0"/>
            </a:lvl5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rcRect t="87025" b="2584"/>
          <a:stretch>
            <a:fillRect/>
          </a:stretch>
        </p:blipFill>
        <p:spPr>
          <a:xfrm>
            <a:off x="0" y="6266873"/>
            <a:ext cx="9144000" cy="60960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763037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0876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0876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rcRect t="87025" b="2584"/>
          <a:stretch>
            <a:fillRect/>
          </a:stretch>
        </p:blipFill>
        <p:spPr>
          <a:xfrm>
            <a:off x="0" y="6266873"/>
            <a:ext cx="9144000" cy="60960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032586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8760"/>
            <a:ext cx="8229600" cy="4525963"/>
          </a:xfrm>
          <a:prstGeom prst="rect"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3" r:id="rId3"/>
    <p:sldLayoutId id="2147483650" r:id="rId4"/>
    <p:sldLayoutId id="2147483653" r:id="rId5"/>
    <p:sldLayoutId id="2147483661" r:id="rId6"/>
    <p:sldLayoutId id="2147483662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8B233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0"/>
        </a:spcBef>
        <a:spcAft>
          <a:spcPts val="300"/>
        </a:spcAft>
        <a:buClr>
          <a:srgbClr val="8B2332"/>
        </a:buClr>
        <a:buSzPct val="75000"/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0"/>
        </a:spcBef>
        <a:spcAft>
          <a:spcPts val="300"/>
        </a:spcAft>
        <a:buClr>
          <a:srgbClr val="8B2332"/>
        </a:buClr>
        <a:buSzPct val="75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0"/>
        </a:spcBef>
        <a:spcAft>
          <a:spcPts val="300"/>
        </a:spcAft>
        <a:buClr>
          <a:srgbClr val="8B2332"/>
        </a:buClr>
        <a:buSzPct val="75000"/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0"/>
        </a:spcBef>
        <a:spcAft>
          <a:spcPts val="300"/>
        </a:spcAft>
        <a:buClr>
          <a:srgbClr val="8B2332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0"/>
        </a:spcBef>
        <a:spcAft>
          <a:spcPts val="300"/>
        </a:spcAft>
        <a:buClr>
          <a:srgbClr val="8B2332"/>
        </a:buClr>
        <a:buSzPct val="75000"/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hyperlink" Target="https://www.ams.usda.gov/services/plant-variety-protection/pvpo-application-requirements" TargetMode="Externa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4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www.fda.gov/news-events/press-announcements/statement-fda-commissioner-scott-gottlieb-md-signing-agriculture-improvement-act-and-agencys" TargetMode="Externa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ctrTitle"/>
          </p:nvPr>
        </p:nvSpPr>
        <p:spPr>
          <a:xfrm>
            <a:off x="0" y="1828800"/>
            <a:ext cx="9144000" cy="1470025"/>
          </a:xfrm>
        </p:spPr>
        <p:txBody>
          <a:bodyPr/>
          <a:lstStyle/>
          <a:p>
            <a:r>
              <a:rPr lang="en-US" sz="4200" dirty="1" smtClean="0"/>
              <a:t>IP Considerations for Cannabis</a:t>
            </a:r>
            <a:br>
              <a:rPr lang="en-US" sz="4200" dirty="1" smtClean="0"/>
            </a:br>
            <a:endParaRPr lang="en-US" sz="3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Subtitle 2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b="0" dirty="1" smtClean="0"/>
              <a:t>Presented by:</a:t>
            </a:r>
          </a:p>
          <a:p>
            <a:pPr>
              <a:lnSpc>
                <a:spcPct val="85000"/>
              </a:lnSpc>
              <a:spcAft>
                <a:spcPts val="1200"/>
              </a:spcAft>
            </a:pPr>
            <a:r>
              <a:rPr lang="en-US" dirty="1" smtClean="0"/>
              <a:t>Julie Reed</a:t>
            </a:r>
            <a:endParaRPr lang="en-US" b="0" smtClean="0"/>
          </a:p>
          <a:p>
            <a:pPr>
              <a:lnSpc>
                <a:spcPct val="85000"/>
              </a:lnSpc>
            </a:pPr>
            <a:r>
              <a:rPr lang="en-US" b="0" dirty="1" smtClean="0"/>
              <a:t>September </a:t>
            </a:r>
            <a:r>
              <a:rPr lang="en-US" b="0" dirty="1"/>
              <a:t>2</a:t>
            </a:r>
            <a:r>
              <a:rPr lang="en-US" b="0" dirty="1" smtClean="0"/>
              <a:t>, 2020</a:t>
            </a:r>
            <a:endParaRPr lang="en-US" b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771900" y="5883275"/>
            <a:ext cx="1600200" cy="68580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7781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Plant Variety Protection Act		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91723"/>
          </a:xfrm>
        </p:spPr>
        <p:txBody>
          <a:bodyPr/>
          <a:lstStyle/>
          <a:p>
            <a:r>
              <a:rPr lang="en-US" sz="2400" dirty="1"/>
              <a:t>https://www.ams.usda.gov/services/plant-variety-protection/pvpo-application-requirements</a:t>
            </a:r>
            <a:endParaRPr lang="en-US" sz="2400" smtClean="0"/>
          </a:p>
          <a:p>
            <a:r>
              <a:rPr lang="en-US" sz="2800" dirty="1" smtClean="0"/>
              <a:t>Only available to hemp under 2018 farm bill</a:t>
            </a:r>
          </a:p>
          <a:p>
            <a:r>
              <a:rPr lang="en-US" sz="2800" dirty="1" smtClean="0"/>
              <a:t>2019 until they had correct form -</a:t>
            </a:r>
            <a:r>
              <a:rPr lang="en-US" dirty="1" smtClean="0"/>
              <a:t> </a:t>
            </a:r>
          </a:p>
          <a:p>
            <a:r>
              <a:rPr lang="en-US" sz="2800" dirty="1" smtClean="0"/>
              <a:t>Have </a:t>
            </a:r>
            <a:r>
              <a:rPr lang="en-US" sz="2800" dirty="1"/>
              <a:t>to deposit a sample in Ft. Collins, CO, which requires shipping in interstate commerce – still illegal for plants over 0.3% </a:t>
            </a:r>
            <a:r>
              <a:rPr lang="en-US" sz="2800" dirty="1" smtClean="0"/>
              <a:t>THC</a:t>
            </a:r>
          </a:p>
          <a:p>
            <a:r>
              <a:rPr lang="en-US" sz="2800" dirty="1" smtClean="0"/>
              <a:t>PVPO personnel are extremely helpful</a:t>
            </a:r>
          </a:p>
          <a:p>
            <a:pPr lvl="1"/>
            <a:r>
              <a:rPr lang="en-US" sz="2400" dirty="1" smtClean="0"/>
              <a:t>Admitted that they were not sure about the security of the depository</a:t>
            </a:r>
          </a:p>
          <a:p>
            <a:pPr lvl="1"/>
            <a:r>
              <a:rPr lang="en-US" sz="2400" dirty="1" smtClean="0"/>
              <a:t>Used to having soybeans and corn in large quantities</a:t>
            </a:r>
          </a:p>
          <a:p>
            <a:pPr lvl="1"/>
            <a:r>
              <a:rPr lang="en-US" sz="2400" dirty="1" smtClean="0"/>
              <a:t>Not prepared to have smaller quantities of plants that are worth $$$</a:t>
            </a:r>
            <a:endParaRPr lang="en-US" sz="24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2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Trade Secrets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1"/>
              <a:t>Three related requirements for information to be considered a trade secret:</a:t>
            </a:r>
          </a:p>
          <a:p>
            <a:pPr lvl="1"/>
            <a:r>
              <a:rPr lang="en-US" sz="2400" dirty="1"/>
              <a:t>Secrecy (not told to anyone outside company and not readily ascertainable</a:t>
            </a:r>
            <a:r>
              <a:rPr lang="en-US" sz="2400" dirty="1" smtClean="0"/>
              <a:t>)</a:t>
            </a:r>
            <a:endParaRPr lang="en-US" sz="2400"/>
          </a:p>
          <a:p>
            <a:pPr lvl="1"/>
            <a:r>
              <a:rPr lang="en-US" sz="2400" dirty="1"/>
              <a:t>Commercial value because it’s a </a:t>
            </a:r>
            <a:r>
              <a:rPr lang="en-US" sz="2400" dirty="1" smtClean="0"/>
              <a:t>secret</a:t>
            </a:r>
          </a:p>
          <a:p>
            <a:pPr lvl="1"/>
            <a:r>
              <a:rPr lang="en-US" sz="2400" dirty="1" smtClean="0"/>
              <a:t>Reasonable </a:t>
            </a:r>
            <a:r>
              <a:rPr lang="en-US" sz="2400" dirty="1"/>
              <a:t>steps to keep it </a:t>
            </a:r>
            <a:r>
              <a:rPr lang="en-US" sz="2400" dirty="1" smtClean="0"/>
              <a:t>secret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6036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Move Towards “Undetectable” IP	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1" smtClean="0"/>
              <a:t>Many growers are delving into the genetics of various strains but not for manipulation</a:t>
            </a:r>
          </a:p>
          <a:p>
            <a:pPr lvl="1"/>
            <a:r>
              <a:rPr lang="en-US" dirty="1" smtClean="0"/>
              <a:t>Finding particular markers, particular genetics</a:t>
            </a:r>
          </a:p>
          <a:p>
            <a:pPr lvl="1"/>
            <a:r>
              <a:rPr lang="en-US" dirty="1" smtClean="0"/>
              <a:t>Cannot patent naturally occurring genes</a:t>
            </a:r>
          </a:p>
          <a:p>
            <a:pPr lvl="1"/>
            <a:r>
              <a:rPr lang="en-US" dirty="1" smtClean="0"/>
              <a:t>Using those in breeding programs</a:t>
            </a:r>
          </a:p>
          <a:p>
            <a:r>
              <a:rPr lang="en-US" dirty="1" smtClean="0"/>
              <a:t>May want to consider documenting information and keeping as a trade secret</a:t>
            </a:r>
          </a:p>
          <a:p>
            <a:r>
              <a:rPr lang="en-US" dirty="1" smtClean="0"/>
              <a:t>If manipulating DNA, utility patent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1" smtClean="0"/>
              <a:t>Questions and Thank You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b="0" dirty="1"/>
              <a:t>Presented by:</a:t>
            </a:r>
          </a:p>
          <a:p>
            <a:pPr>
              <a:lnSpc>
                <a:spcPct val="85000"/>
              </a:lnSpc>
              <a:spcAft>
                <a:spcPts val="1200"/>
              </a:spcAft>
            </a:pPr>
            <a:r>
              <a:rPr lang="en-US" dirty="1"/>
              <a:t>Julie </a:t>
            </a:r>
            <a:r>
              <a:rPr lang="en-US" dirty="1" smtClean="0"/>
              <a:t>Reed</a:t>
            </a:r>
          </a:p>
          <a:p>
            <a:pPr>
              <a:lnSpc>
                <a:spcPct val="85000"/>
              </a:lnSpc>
              <a:spcAft>
                <a:spcPts val="1200"/>
              </a:spcAft>
            </a:pPr>
            <a:r>
              <a:rPr lang="en-US" dirty="1" smtClean="0"/>
              <a:t>julie.reed@millernash.com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Terminology Used Here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1" smtClean="0"/>
              <a:t>Cannabis versus Hemp</a:t>
            </a:r>
          </a:p>
          <a:p>
            <a:r>
              <a:rPr lang="en-US" dirty="1" smtClean="0"/>
              <a:t>Both include </a:t>
            </a:r>
            <a:r>
              <a:rPr lang="en-US" i="1" dirty="1" smtClean="0"/>
              <a:t>cannabis sativa</a:t>
            </a:r>
          </a:p>
          <a:p>
            <a:pPr lvl="1"/>
            <a:r>
              <a:rPr lang="en-US" dirty="1" smtClean="0"/>
              <a:t>“Cannabis” here refers to THC containing products</a:t>
            </a:r>
          </a:p>
          <a:p>
            <a:pPr lvl="1"/>
            <a:r>
              <a:rPr lang="en-US" dirty="1" smtClean="0"/>
              <a:t>“Hemp” means cannabis sativa containing less that 0.3% THC</a:t>
            </a:r>
          </a:p>
          <a:p>
            <a:pPr lvl="1"/>
            <a:r>
              <a:rPr lang="en-US" dirty="1" smtClean="0"/>
              <a:t>Hemp was legalized by the 2018 Farm </a:t>
            </a:r>
            <a:r>
              <a:rPr lang="en-US" dirty="1"/>
              <a:t>B</a:t>
            </a:r>
            <a:r>
              <a:rPr lang="en-US" dirty="1" smtClean="0"/>
              <a:t>ill, but in some states, if their Dept. of Agriculture had a pilot program, some were allowed as of the 2014 Farm Bill</a:t>
            </a:r>
          </a:p>
        </p:txBody>
      </p:sp>
    </p:spTree>
    <p:extLst>
      <p:ext uri="{BB962C8B-B14F-4D97-AF65-F5344CB8AC3E}">
        <p14:creationId xmlns:p14="http://schemas.microsoft.com/office/powerpoint/2010/main" val="75510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Trademarks for Cannabis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1" smtClean="0"/>
              <a:t>Cannabis products containing THC over 0.3% are not legal federally and cannot be trademarked </a:t>
            </a:r>
          </a:p>
          <a:p>
            <a:r>
              <a:rPr lang="en-US" sz="2800" dirty="1" smtClean="0"/>
              <a:t>Can get state trademarks but only applicable within that state </a:t>
            </a:r>
          </a:p>
          <a:p>
            <a:r>
              <a:rPr lang="en-US" sz="2800" dirty="1" smtClean="0"/>
              <a:t>Except…</a:t>
            </a:r>
          </a:p>
          <a:p>
            <a:pPr lvl="1"/>
            <a:r>
              <a:rPr lang="en-US" sz="2400" i="1" dirty="1" smtClean="0"/>
              <a:t>Headpace International, LLC v. Podworks Corp</a:t>
            </a:r>
          </a:p>
          <a:p>
            <a:pPr lvl="1"/>
            <a:r>
              <a:rPr lang="en-US" sz="2400" dirty="1" smtClean="0"/>
              <a:t>Licensed CA trademark to WA company, sued Podworks for TM infringement</a:t>
            </a:r>
          </a:p>
          <a:p>
            <a:pPr lvl="1"/>
            <a:r>
              <a:rPr lang="en-US" sz="2400" dirty="1" smtClean="0"/>
              <a:t>Trial court had dismissed because Headspace is not a producer in WA (can’t be with a CA growers license)</a:t>
            </a:r>
          </a:p>
          <a:p>
            <a:pPr lvl="1"/>
            <a:r>
              <a:rPr lang="en-US" sz="2400" dirty="1" smtClean="0"/>
              <a:t>WA Court of Appeals reversed </a:t>
            </a:r>
          </a:p>
          <a:p>
            <a:endParaRPr lang="en-US" sz="2800" smtClean="0"/>
          </a:p>
          <a:p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6876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Something to Consider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1"/>
              <a:t>You have a potential trademark for your products but the USPTO won’t allow it for those products</a:t>
            </a:r>
          </a:p>
          <a:p>
            <a:r>
              <a:rPr lang="en-US" sz="2800" dirty="1"/>
              <a:t>Look into identity materials (hats, t-shirts, apparel, other types of products) and put your trademark on </a:t>
            </a:r>
            <a:r>
              <a:rPr lang="en-US" sz="2800" dirty="1" smtClean="0"/>
              <a:t>those</a:t>
            </a:r>
          </a:p>
          <a:p>
            <a:pPr lvl="1"/>
            <a:r>
              <a:rPr lang="en-US" sz="2400" dirty="1" smtClean="0"/>
              <a:t>Identify the source (hang tags, etc.)</a:t>
            </a:r>
          </a:p>
          <a:p>
            <a:pPr lvl="1"/>
            <a:r>
              <a:rPr lang="en-US" sz="2400" dirty="1" smtClean="0"/>
              <a:t>Not just the artwork – maybe able to copyright</a:t>
            </a:r>
            <a:endParaRPr lang="en-US" sz="2400"/>
          </a:p>
          <a:p>
            <a:r>
              <a:rPr lang="en-US" sz="2800" dirty="1"/>
              <a:t>You can get your trademark on record and use it to stop others from getting your mark – if/when they become allowed</a:t>
            </a:r>
          </a:p>
        </p:txBody>
      </p:sp>
    </p:spTree>
    <p:extLst>
      <p:ext uri="{BB962C8B-B14F-4D97-AF65-F5344CB8AC3E}">
        <p14:creationId xmlns:p14="http://schemas.microsoft.com/office/powerpoint/2010/main" val="85944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1" smtClean="0"/>
              <a:t>Trademarks for Hemp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1" smtClean="0"/>
              <a:t>Can get trademarks for hemp products</a:t>
            </a:r>
          </a:p>
          <a:p>
            <a:pPr lvl="1">
              <a:spcAft>
                <a:spcPts val="1200"/>
              </a:spcAft>
            </a:pPr>
            <a:r>
              <a:rPr lang="en-US" sz="2000" dirty="1" smtClean="0"/>
              <a:t>Usually have to include the limitation to “having a delta-9-THC concentration of not greater than 0.3% on a dry weight basis”</a:t>
            </a:r>
          </a:p>
          <a:p>
            <a:pPr lvl="1">
              <a:spcAft>
                <a:spcPts val="1200"/>
              </a:spcAft>
            </a:pPr>
            <a:r>
              <a:rPr lang="en-US" sz="2000" dirty="1" smtClean="0"/>
              <a:t>Statement of use after signing of 2018 Farm Bill – unless under state pilot program license</a:t>
            </a:r>
          </a:p>
          <a:p>
            <a:pPr>
              <a:spcAft>
                <a:spcPts val="1200"/>
              </a:spcAft>
            </a:pPr>
            <a:r>
              <a:rPr lang="en-US" sz="2400" dirty="1" smtClean="0"/>
              <a:t>May get ‘varieties’ rejection, but maybe not</a:t>
            </a:r>
          </a:p>
          <a:p>
            <a:pPr lvl="1">
              <a:spcAft>
                <a:spcPts val="1200"/>
              </a:spcAft>
            </a:pPr>
            <a:r>
              <a:rPr lang="en-US" sz="2000" dirty="1" smtClean="0"/>
              <a:t>One was not in market yet, was okayed</a:t>
            </a:r>
          </a:p>
          <a:p>
            <a:pPr lvl="1">
              <a:spcAft>
                <a:spcPts val="1200"/>
              </a:spcAft>
            </a:pPr>
            <a:r>
              <a:rPr lang="en-US" sz="2000" dirty="1" smtClean="0"/>
              <a:t>Others were in market for a long time, said they were varieties – but not registered varieties</a:t>
            </a:r>
          </a:p>
          <a:p>
            <a:pPr lvl="1">
              <a:spcAft>
                <a:spcPts val="1200"/>
              </a:spcAft>
            </a:pPr>
            <a:r>
              <a:rPr lang="en-US" sz="2000" dirty="1" smtClean="0"/>
              <a:t>Registered varieties for hemp exist</a:t>
            </a:r>
            <a:endParaRPr lang="en-US" sz="2400" smtClean="0"/>
          </a:p>
          <a:p>
            <a:pPr>
              <a:spcAft>
                <a:spcPts val="1200"/>
              </a:spcAft>
            </a:pPr>
            <a:endParaRPr lang="en-US" sz="2800" smtClean="0"/>
          </a:p>
          <a:p>
            <a:pPr lvl="1">
              <a:spcAft>
                <a:spcPts val="1200"/>
              </a:spcAft>
            </a:pPr>
            <a:endParaRPr lang="en-US" sz="24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8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Trademarks for Hemp – Unless…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876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1" smtClean="0"/>
              <a:t>Unlawful use in commerce under Food, Drug, and Cosmetic Act (FDCA) </a:t>
            </a:r>
          </a:p>
          <a:p>
            <a:pPr>
              <a:spcAft>
                <a:spcPts val="1200"/>
              </a:spcAft>
            </a:pPr>
            <a:r>
              <a:rPr lang="en-US" sz="2800" dirty="1" smtClean="0"/>
              <a:t>Any amount of CBD added to food products, including animal food, is unlawful</a:t>
            </a:r>
          </a:p>
          <a:p>
            <a:pPr>
              <a:spcAft>
                <a:spcPts val="1200"/>
              </a:spcAft>
            </a:pPr>
            <a:r>
              <a:rPr lang="en-US" sz="2800" dirty="1" smtClean="0"/>
              <a:t>Statement from FDA Commissioner</a:t>
            </a:r>
          </a:p>
          <a:p>
            <a:pPr lvl="1">
              <a:spcAft>
                <a:spcPts val="1200"/>
              </a:spcAft>
            </a:pPr>
            <a:r>
              <a:rPr lang="en-US" sz="2000" dirty="1" smtClean="0"/>
              <a:t>CBD have to go through FDA approval – CBD and THC are active ingredients in FDA-approved drugs</a:t>
            </a:r>
          </a:p>
          <a:p>
            <a:pPr lvl="1">
              <a:spcAft>
                <a:spcPts val="1200"/>
              </a:spcAft>
            </a:pPr>
            <a:r>
              <a:rPr lang="en-US" sz="2000" dirty="1" smtClean="0"/>
              <a:t>Refers to cannabis derived compounds but CBG, CBA, CBN and other cannabidiols are murkier</a:t>
            </a:r>
          </a:p>
          <a:p>
            <a:pPr lvl="1">
              <a:spcAft>
                <a:spcPts val="1200"/>
              </a:spcAft>
            </a:pPr>
            <a:r>
              <a:rPr lang="en-US" sz="1800" dirty="1"/>
              <a:t>https://www.fda.gov/news-events/press-announcements/statement-fda-commissioner-scott-gottlieb-md-signing-agriculture-improvement-act-and-agencys</a:t>
            </a:r>
            <a:endParaRPr lang="en-US" sz="1800" smtClean="0"/>
          </a:p>
          <a:p>
            <a:pPr>
              <a:spcAft>
                <a:spcPts val="1200"/>
              </a:spcAft>
            </a:pPr>
            <a:endParaRPr lang="en-US" sz="2800" smtClean="0"/>
          </a:p>
          <a:p>
            <a:pPr lvl="1">
              <a:spcAft>
                <a:spcPts val="1200"/>
              </a:spcAft>
            </a:pPr>
            <a:endParaRPr lang="en-US" sz="24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2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Patents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sz="2800" dirty="1"/>
              <a:t>I</a:t>
            </a:r>
            <a:r>
              <a:rPr lang="en-US" sz="2800" dirty="1" smtClean="0"/>
              <a:t>ssued utility cannabis </a:t>
            </a:r>
            <a:r>
              <a:rPr lang="en-US" sz="2800" dirty="1"/>
              <a:t>patents are directed </a:t>
            </a:r>
            <a:r>
              <a:rPr lang="en-US" sz="2800" dirty="1" smtClean="0"/>
              <a:t>to:</a:t>
            </a:r>
          </a:p>
          <a:p>
            <a:pPr lvl="1"/>
            <a:r>
              <a:rPr lang="en-US" sz="2000" dirty="1" smtClean="0"/>
              <a:t>extracting</a:t>
            </a:r>
            <a:r>
              <a:rPr lang="en-US" sz="2000" dirty="1"/>
              <a:t>, purifying and </a:t>
            </a:r>
            <a:r>
              <a:rPr lang="en-US" sz="2000" dirty="1" smtClean="0"/>
              <a:t>otherwise </a:t>
            </a:r>
            <a:r>
              <a:rPr lang="en-US" sz="2000" dirty="1"/>
              <a:t>processing THC, CBD and other phytocannabinoids; </a:t>
            </a:r>
            <a:endParaRPr lang="en-US" sz="2000" smtClean="0"/>
          </a:p>
          <a:p>
            <a:pPr lvl="1"/>
            <a:r>
              <a:rPr lang="en-US" sz="2000" dirty="1" smtClean="0"/>
              <a:t>therapeutic </a:t>
            </a:r>
            <a:r>
              <a:rPr lang="en-US" sz="2000" dirty="1"/>
              <a:t>uses of cannabis or cannabis-derived </a:t>
            </a:r>
            <a:r>
              <a:rPr lang="en-US" sz="2000" dirty="1" smtClean="0"/>
              <a:t>products;</a:t>
            </a:r>
          </a:p>
          <a:p>
            <a:pPr lvl="1"/>
            <a:r>
              <a:rPr lang="en-US" sz="2000" dirty="1" smtClean="0"/>
              <a:t>delivering </a:t>
            </a:r>
            <a:r>
              <a:rPr lang="en-US" sz="2000" dirty="1"/>
              <a:t>cannabis compounds into a human </a:t>
            </a:r>
            <a:r>
              <a:rPr lang="en-US" sz="2000" dirty="1" smtClean="0"/>
              <a:t>subject</a:t>
            </a:r>
            <a:endParaRPr lang="en-US" sz="2000"/>
          </a:p>
          <a:p>
            <a:pPr lvl="1"/>
            <a:r>
              <a:rPr lang="en-US" sz="2000" dirty="1" smtClean="0"/>
              <a:t>edible </a:t>
            </a:r>
            <a:r>
              <a:rPr lang="en-US" sz="2000" dirty="1"/>
              <a:t>cannabis compositions and </a:t>
            </a:r>
            <a:r>
              <a:rPr lang="en-US" sz="2000" dirty="1" smtClean="0"/>
              <a:t>products.</a:t>
            </a:r>
          </a:p>
          <a:p>
            <a:pPr lvl="1"/>
            <a:r>
              <a:rPr lang="en-US" sz="2000" dirty="1" smtClean="0"/>
              <a:t>DNA patents (10,676,781*, priority 2017) – provide sequence listing</a:t>
            </a:r>
          </a:p>
          <a:p>
            <a:pPr lvl="1"/>
            <a:r>
              <a:rPr lang="en-US" sz="2000" dirty="1" smtClean="0"/>
              <a:t>Utility patents directed to cannabis breeding (9,642,317* priority 2015)</a:t>
            </a:r>
          </a:p>
          <a:p>
            <a:pPr lvl="2"/>
            <a:r>
              <a:rPr lang="en-US" sz="1600" dirty="1" smtClean="0"/>
              <a:t>*these are just examples</a:t>
            </a:r>
          </a:p>
          <a:p>
            <a:r>
              <a:rPr lang="en-US" sz="2400" dirty="1" smtClean="0"/>
              <a:t>Cannabis patents for utility – deposit requirements and language</a:t>
            </a:r>
          </a:p>
          <a:p>
            <a:pPr lvl="1"/>
            <a:r>
              <a:rPr lang="en-US" sz="2000" dirty="1" smtClean="0"/>
              <a:t>37 CFR 1.801 – 1.809</a:t>
            </a:r>
          </a:p>
          <a:p>
            <a:pPr lvl="1"/>
            <a:r>
              <a:rPr lang="en-US" sz="2000" dirty="1" smtClean="0"/>
              <a:t>MPEP 2402 – 2411.05</a:t>
            </a:r>
          </a:p>
          <a:p>
            <a:pPr marL="971550" lvl="1" indent="-365760">
              <a:buSzTx/>
              <a:buFont typeface="+mj-lt"/>
              <a:buAutoNum type="arabicParenR" startAt="1"/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37685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Enablement requirements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r>
              <a:rPr lang="en-US" sz="2800" dirty="1" smtClean="0"/>
              <a:t>The Examiner may require a deposit of plant material as part of the enablement requirements</a:t>
            </a:r>
          </a:p>
          <a:p>
            <a:r>
              <a:rPr lang="en-US" sz="2800" dirty="1" smtClean="0"/>
              <a:t>Depository under Budapest Treaty - IDA</a:t>
            </a:r>
          </a:p>
          <a:p>
            <a:r>
              <a:rPr lang="en-US" sz="2800" dirty="1" smtClean="0"/>
              <a:t>Hemp </a:t>
            </a:r>
            <a:r>
              <a:rPr lang="en-US" sz="2800" dirty="1"/>
              <a:t>- US</a:t>
            </a:r>
          </a:p>
          <a:p>
            <a:pPr lvl="1"/>
            <a:r>
              <a:rPr lang="en-US" sz="2000" dirty="1"/>
              <a:t>American Type Culture Collection (ATCC)  VA</a:t>
            </a:r>
          </a:p>
          <a:p>
            <a:pPr lvl="2"/>
            <a:r>
              <a:rPr lang="en-US" sz="2000" dirty="1"/>
              <a:t>Was not accepting samples earlier in 2020, but is now accepting deposits</a:t>
            </a:r>
          </a:p>
          <a:p>
            <a:pPr lvl="1"/>
            <a:r>
              <a:rPr lang="en-US" sz="2000" dirty="1"/>
              <a:t>National Center for Marine Algae and Microbiotica (NCMA) - ME </a:t>
            </a:r>
          </a:p>
          <a:p>
            <a:pPr lvl="1"/>
            <a:r>
              <a:rPr lang="en-US" sz="2000" dirty="1"/>
              <a:t>Also on in IL but only for bacteria, yeasts, molds, etc. and recombinant strains</a:t>
            </a:r>
          </a:p>
          <a:p>
            <a:r>
              <a:rPr lang="en-US" sz="2800" dirty="1"/>
              <a:t>Cannabis</a:t>
            </a:r>
          </a:p>
          <a:p>
            <a:pPr lvl="1"/>
            <a:r>
              <a:rPr lang="en-US" sz="1800" dirty="1"/>
              <a:t>National Collections of Industrial, Food and Marine Bacteria Ltd. (NCIMB) in Aberdeen Scotland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1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Plant Patents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1" smtClean="0"/>
              <a:t>Plant patents</a:t>
            </a:r>
          </a:p>
          <a:p>
            <a:pPr lvl="1"/>
            <a:r>
              <a:rPr lang="en-US" sz="2400" dirty="1" smtClean="0"/>
              <a:t>Have to be asexually reproduced (cuttings, clones)</a:t>
            </a:r>
          </a:p>
          <a:p>
            <a:pPr lvl="1"/>
            <a:r>
              <a:rPr lang="en-US" sz="2400" dirty="1" smtClean="0"/>
              <a:t>May or may not be an option for some growers</a:t>
            </a:r>
          </a:p>
          <a:p>
            <a:pPr lvl="1"/>
            <a:r>
              <a:rPr lang="en-US" sz="2400" dirty="1" smtClean="0"/>
              <a:t>Same cultivar from clone</a:t>
            </a:r>
          </a:p>
          <a:p>
            <a:r>
              <a:rPr lang="en-US" sz="2800" dirty="1" smtClean="0"/>
              <a:t>First plant patent on Hemp variety</a:t>
            </a:r>
          </a:p>
          <a:p>
            <a:pPr lvl="1"/>
            <a:r>
              <a:rPr lang="en-US" sz="2400" dirty="1" smtClean="0"/>
              <a:t>PP30,639 “Hemp Plant Named CW2A”</a:t>
            </a:r>
          </a:p>
          <a:p>
            <a:pPr lvl="1"/>
            <a:r>
              <a:rPr lang="en-US" sz="2400" dirty="1" smtClean="0"/>
              <a:t>Filed before 2018 farm bill, but more than likely under CO state program</a:t>
            </a:r>
          </a:p>
          <a:p>
            <a:pPr lvl="1"/>
            <a:r>
              <a:rPr lang="en-US" sz="2400" dirty="1" smtClean="0"/>
              <a:t>CWB Holdings – Charlotte’s Web Holdings</a:t>
            </a:r>
          </a:p>
        </p:txBody>
      </p:sp>
    </p:spTree>
    <p:extLst>
      <p:ext uri="{BB962C8B-B14F-4D97-AF65-F5344CB8AC3E}">
        <p14:creationId xmlns:p14="http://schemas.microsoft.com/office/powerpoint/2010/main" val="304357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ant" typeface="新細明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Taml" typeface="Latha"/>
        <a:font script="Hebr" typeface="Times New Roman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ant" typeface="新細明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Arial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ant" typeface="新細明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Taml" typeface="Latha"/>
        <a:font script="Hebr" typeface="Times New Roman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ant" typeface="新細明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Arial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ant" typeface="新細明體"/>
        <a:font script="Telu" typeface="Gautami"/>
        <a:font script="Ethi" typeface="Nyala"/>
        <a:font script="Jpan" typeface="游ゴシック Light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Taml" typeface="Latha"/>
        <a:font script="Hebr" typeface="Times New Roman"/>
        <a:font script="Laoo" typeface="DokChampa"/>
        <a:font script="Mong" typeface="Mongolian Baiti"/>
        <a:font script="Hans" typeface="等线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ant" typeface="新細明體"/>
        <a:font script="Telu" typeface="Gautami"/>
        <a:font script="Ethi" typeface="Nyala"/>
        <a:font script="Jpan" typeface="游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Arial"/>
        <a:font script="Laoo" typeface="DokChampa"/>
        <a:font script="Mong" typeface="Mongolian Baiti"/>
        <a:font script="Hans" typeface="等线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
  </Application>
  <PresentationFormat>
  </PresentationFormat>
  <Slides>13</Slides>
  <ScaleCrop>false</ScaleCrop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.</dc:title>
  <dc:creator/>
  <lastModifiedBy/>
  <revision>1</revision>
  <dcterms:created xsi:type="dcterms:W3CDTF">2020-09-02T20:04:12.2590548Z</dcterms:created>
  <dcterms:modified xsi:type="dcterms:W3CDTF">2020-09-02T20:04:12.2590548Z</dcterms:modified>
  <category/>
  <dc:description/>
  <contentStatus/>
  <contentType/>
  <keywords/>
  <dc:subject/>
  <version>0</version>
</coreProperties>
</file>