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318" r:id="rId3"/>
    <p:sldId id="389" r:id="rId4"/>
    <p:sldId id="346" r:id="rId5"/>
    <p:sldId id="349" r:id="rId6"/>
    <p:sldId id="341" r:id="rId7"/>
    <p:sldId id="368" r:id="rId8"/>
    <p:sldId id="336" r:id="rId9"/>
    <p:sldId id="323" r:id="rId10"/>
    <p:sldId id="337" r:id="rId11"/>
    <p:sldId id="390" r:id="rId12"/>
    <p:sldId id="377" r:id="rId13"/>
    <p:sldId id="339" r:id="rId14"/>
    <p:sldId id="378" r:id="rId15"/>
    <p:sldId id="379" r:id="rId16"/>
    <p:sldId id="338" r:id="rId17"/>
    <p:sldId id="357" r:id="rId18"/>
    <p:sldId id="391" r:id="rId19"/>
    <p:sldId id="320" r:id="rId20"/>
    <p:sldId id="381" r:id="rId21"/>
    <p:sldId id="380" r:id="rId22"/>
    <p:sldId id="333" r:id="rId23"/>
    <p:sldId id="340" r:id="rId24"/>
    <p:sldId id="356" r:id="rId25"/>
    <p:sldId id="334" r:id="rId26"/>
    <p:sldId id="324" r:id="rId27"/>
    <p:sldId id="362" r:id="rId28"/>
    <p:sldId id="363" r:id="rId29"/>
    <p:sldId id="365" r:id="rId30"/>
    <p:sldId id="328" r:id="rId31"/>
    <p:sldId id="392" r:id="rId32"/>
    <p:sldId id="369" r:id="rId33"/>
    <p:sldId id="332" r:id="rId34"/>
    <p:sldId id="394" r:id="rId35"/>
    <p:sldId id="395" r:id="rId36"/>
    <p:sldId id="329" r:id="rId37"/>
    <p:sldId id="393" r:id="rId38"/>
    <p:sldId id="370" r:id="rId39"/>
    <p:sldId id="375" r:id="rId40"/>
    <p:sldId id="396" r:id="rId41"/>
    <p:sldId id="376" r:id="rId42"/>
    <p:sldId id="327" r:id="rId43"/>
    <p:sldId id="345" r:id="rId44"/>
    <p:sldId id="364" r:id="rId45"/>
    <p:sldId id="325" r:id="rId46"/>
    <p:sldId id="361" r:id="rId47"/>
    <p:sldId id="374" r:id="rId48"/>
    <p:sldId id="326" r:id="rId49"/>
    <p:sldId id="372" r:id="rId50"/>
    <p:sldId id="366" r:id="rId51"/>
    <p:sldId id="373" r:id="rId52"/>
    <p:sldId id="367" r:id="rId53"/>
    <p:sldId id="353" r:id="rId54"/>
    <p:sldId id="383" r:id="rId55"/>
    <p:sldId id="342" r:id="rId56"/>
    <p:sldId id="351" r:id="rId57"/>
    <p:sldId id="352" r:id="rId58"/>
    <p:sldId id="384" r:id="rId59"/>
    <p:sldId id="385" r:id="rId60"/>
    <p:sldId id="386" r:id="rId61"/>
    <p:sldId id="387" r:id="rId62"/>
    <p:sldId id="388" r:id="rId63"/>
    <p:sldId id="382" r:id="rId64"/>
    <p:sldId id="343" r:id="rId65"/>
    <p:sldId id="354" r:id="rId66"/>
    <p:sldId id="355" r:id="rId67"/>
    <p:sldId id="398" r:id="rId68"/>
    <p:sldId id="397" r:id="rId69"/>
    <p:sldId id="261" r:id="rId70"/>
    <p:sldId id="259"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AD"/>
    <a:srgbClr val="007EA9"/>
    <a:srgbClr val="8D85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28" autoAdjust="0"/>
    <p:restoredTop sz="79782" autoAdjust="0"/>
  </p:normalViewPr>
  <p:slideViewPr>
    <p:cSldViewPr>
      <p:cViewPr varScale="1">
        <p:scale>
          <a:sx n="88" d="100"/>
          <a:sy n="88" d="100"/>
        </p:scale>
        <p:origin x="82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AA8DB1-F2F0-420E-879B-D7EBC4613A6A}" type="datetimeFigureOut">
              <a:rPr lang="en-GB" smtClean="0"/>
              <a:t>02/12/2025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395ED3-E5A7-446E-8464-671BA6B6C0FA}" type="slidenum">
              <a:rPr lang="en-GB" smtClean="0"/>
              <a:t>‹#›</a:t>
            </a:fld>
            <a:endParaRPr lang="en-GB"/>
          </a:p>
        </p:txBody>
      </p:sp>
    </p:spTree>
    <p:extLst>
      <p:ext uri="{BB962C8B-B14F-4D97-AF65-F5344CB8AC3E}">
        <p14:creationId xmlns:p14="http://schemas.microsoft.com/office/powerpoint/2010/main" val="259612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395ED3-E5A7-446E-8464-671BA6B6C0FA}" type="slidenum">
              <a:rPr lang="en-GB" smtClean="0"/>
              <a:t>1</a:t>
            </a:fld>
            <a:endParaRPr lang="en-GB"/>
          </a:p>
        </p:txBody>
      </p:sp>
    </p:spTree>
    <p:extLst>
      <p:ext uri="{BB962C8B-B14F-4D97-AF65-F5344CB8AC3E}">
        <p14:creationId xmlns:p14="http://schemas.microsoft.com/office/powerpoint/2010/main" val="188821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395ED3-E5A7-446E-8464-671BA6B6C0FA}" type="slidenum">
              <a:rPr lang="en-GB" smtClean="0"/>
              <a:t>16</a:t>
            </a:fld>
            <a:endParaRPr lang="en-GB"/>
          </a:p>
        </p:txBody>
      </p:sp>
    </p:spTree>
    <p:extLst>
      <p:ext uri="{BB962C8B-B14F-4D97-AF65-F5344CB8AC3E}">
        <p14:creationId xmlns:p14="http://schemas.microsoft.com/office/powerpoint/2010/main" val="80716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case has been applied in a more recent decision in which the Board of Appeal found that the claim must be interpreted more broadly.  </a:t>
            </a:r>
          </a:p>
          <a:p>
            <a:br>
              <a:rPr lang="en-GB" dirty="0"/>
            </a:br>
            <a:r>
              <a:rPr lang="en-GB" dirty="0"/>
              <a:t>Claim included a yaw rate sensor.  Description referred </a:t>
            </a:r>
            <a:r>
              <a:rPr lang="en-GB" b="1" u="sng" dirty="0"/>
              <a:t>only</a:t>
            </a:r>
            <a:r>
              <a:rPr lang="en-GB" b="0" u="none" dirty="0"/>
              <a:t> to a gyroscopic sensor which is a sensor capable of measuring yaw rate.  </a:t>
            </a:r>
          </a:p>
          <a:p>
            <a:endParaRPr lang="en-GB" b="0" u="none" dirty="0"/>
          </a:p>
          <a:p>
            <a:r>
              <a:rPr lang="en-GB" b="0" u="none" dirty="0"/>
              <a:t>Patentee argued that yaw rate sensor should be construed narrowly to have a particular meaning </a:t>
            </a:r>
            <a:r>
              <a:rPr lang="en-GB" b="1" u="none" dirty="0"/>
              <a:t>distinct from the gyroscopic sensor </a:t>
            </a:r>
            <a:r>
              <a:rPr lang="en-GB" b="0" u="none" dirty="0"/>
              <a:t>(i.e. the claim does not cover the only worked embodiment in the specification).  Prior art taught gyroscopic sensors, and the </a:t>
            </a:r>
            <a:r>
              <a:rPr lang="en-GB" b="0" u="none" dirty="0" err="1"/>
              <a:t>BoA</a:t>
            </a:r>
            <a:r>
              <a:rPr lang="en-GB" b="0" u="none" dirty="0"/>
              <a:t> found  that the claim must be construed to cover the only described embodiment and so must cover the gyroscopic sensor.</a:t>
            </a:r>
            <a:endParaRPr lang="en-GB" dirty="0"/>
          </a:p>
        </p:txBody>
      </p:sp>
      <p:sp>
        <p:nvSpPr>
          <p:cNvPr id="4" name="Slide Number Placeholder 3"/>
          <p:cNvSpPr>
            <a:spLocks noGrp="1"/>
          </p:cNvSpPr>
          <p:nvPr>
            <p:ph type="sldNum" sz="quarter" idx="5"/>
          </p:nvPr>
        </p:nvSpPr>
        <p:spPr/>
        <p:txBody>
          <a:bodyPr/>
          <a:lstStyle/>
          <a:p>
            <a:fld id="{C4395ED3-E5A7-446E-8464-671BA6B6C0FA}" type="slidenum">
              <a:rPr lang="en-GB" smtClean="0"/>
              <a:t>19</a:t>
            </a:fld>
            <a:endParaRPr lang="en-GB"/>
          </a:p>
        </p:txBody>
      </p:sp>
    </p:spTree>
    <p:extLst>
      <p:ext uri="{BB962C8B-B14F-4D97-AF65-F5344CB8AC3E}">
        <p14:creationId xmlns:p14="http://schemas.microsoft.com/office/powerpoint/2010/main" val="301430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395ED3-E5A7-446E-8464-671BA6B6C0FA}" type="slidenum">
              <a:rPr lang="en-GB" smtClean="0"/>
              <a:t>21</a:t>
            </a:fld>
            <a:endParaRPr lang="en-GB"/>
          </a:p>
        </p:txBody>
      </p:sp>
    </p:spTree>
    <p:extLst>
      <p:ext uri="{BB962C8B-B14F-4D97-AF65-F5344CB8AC3E}">
        <p14:creationId xmlns:p14="http://schemas.microsoft.com/office/powerpoint/2010/main" val="2792320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395ED3-E5A7-446E-8464-671BA6B6C0FA}" type="slidenum">
              <a:rPr lang="en-GB" smtClean="0"/>
              <a:t>23</a:t>
            </a:fld>
            <a:endParaRPr lang="en-GB"/>
          </a:p>
        </p:txBody>
      </p:sp>
    </p:spTree>
    <p:extLst>
      <p:ext uri="{BB962C8B-B14F-4D97-AF65-F5344CB8AC3E}">
        <p14:creationId xmlns:p14="http://schemas.microsoft.com/office/powerpoint/2010/main" val="2034755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395ED3-E5A7-446E-8464-671BA6B6C0FA}" type="slidenum">
              <a:rPr lang="en-GB" smtClean="0"/>
              <a:t>26</a:t>
            </a:fld>
            <a:endParaRPr lang="en-GB"/>
          </a:p>
        </p:txBody>
      </p:sp>
    </p:spTree>
    <p:extLst>
      <p:ext uri="{BB962C8B-B14F-4D97-AF65-F5344CB8AC3E}">
        <p14:creationId xmlns:p14="http://schemas.microsoft.com/office/powerpoint/2010/main" val="968627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395ED3-E5A7-446E-8464-671BA6B6C0FA}" type="slidenum">
              <a:rPr lang="en-GB" smtClean="0"/>
              <a:t>27</a:t>
            </a:fld>
            <a:endParaRPr lang="en-GB"/>
          </a:p>
        </p:txBody>
      </p:sp>
    </p:spTree>
    <p:extLst>
      <p:ext uri="{BB962C8B-B14F-4D97-AF65-F5344CB8AC3E}">
        <p14:creationId xmlns:p14="http://schemas.microsoft.com/office/powerpoint/2010/main" val="205957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Enabled “over the whole scope of the claim”…   this comes about where the invention is claimed in a way that relies on achieving a certain outcome.  If the outcome is not achieved by certain examples, the patent is insufficient.  So, if a result is </a:t>
            </a:r>
            <a:r>
              <a:rPr lang="en-GB" i="1" dirty="0"/>
              <a:t>required</a:t>
            </a:r>
            <a:r>
              <a:rPr lang="en-GB" i="0" dirty="0"/>
              <a:t> you must substantiate the method with theory and worked examples to explain how it works in any given case.  </a:t>
            </a:r>
            <a:endParaRPr lang="en-GB" dirty="0"/>
          </a:p>
        </p:txBody>
      </p:sp>
      <p:sp>
        <p:nvSpPr>
          <p:cNvPr id="4" name="Slide Number Placeholder 3"/>
          <p:cNvSpPr>
            <a:spLocks noGrp="1"/>
          </p:cNvSpPr>
          <p:nvPr>
            <p:ph type="sldNum" sz="quarter" idx="5"/>
          </p:nvPr>
        </p:nvSpPr>
        <p:spPr/>
        <p:txBody>
          <a:bodyPr/>
          <a:lstStyle/>
          <a:p>
            <a:fld id="{C4395ED3-E5A7-446E-8464-671BA6B6C0FA}" type="slidenum">
              <a:rPr lang="en-GB" smtClean="0"/>
              <a:t>32</a:t>
            </a:fld>
            <a:endParaRPr lang="en-GB"/>
          </a:p>
        </p:txBody>
      </p:sp>
    </p:spTree>
    <p:extLst>
      <p:ext uri="{BB962C8B-B14F-4D97-AF65-F5344CB8AC3E}">
        <p14:creationId xmlns:p14="http://schemas.microsoft.com/office/powerpoint/2010/main" val="1993308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395ED3-E5A7-446E-8464-671BA6B6C0FA}" type="slidenum">
              <a:rPr lang="en-GB" smtClean="0"/>
              <a:t>33</a:t>
            </a:fld>
            <a:endParaRPr lang="en-GB"/>
          </a:p>
        </p:txBody>
      </p:sp>
    </p:spTree>
    <p:extLst>
      <p:ext uri="{BB962C8B-B14F-4D97-AF65-F5344CB8AC3E}">
        <p14:creationId xmlns:p14="http://schemas.microsoft.com/office/powerpoint/2010/main" val="4006557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0B3D0-199C-1A35-5D50-B924DDD4A3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7E21F4-EBA6-D075-5011-A239BB1A2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433594-1A3F-AE46-9683-BA2478E496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21A9D84-D3E7-EC42-E7B5-46C663B2E641}"/>
              </a:ext>
            </a:extLst>
          </p:cNvPr>
          <p:cNvSpPr>
            <a:spLocks noGrp="1"/>
          </p:cNvSpPr>
          <p:nvPr>
            <p:ph type="sldNum" sz="quarter" idx="5"/>
          </p:nvPr>
        </p:nvSpPr>
        <p:spPr/>
        <p:txBody>
          <a:bodyPr/>
          <a:lstStyle/>
          <a:p>
            <a:fld id="{C4395ED3-E5A7-446E-8464-671BA6B6C0FA}" type="slidenum">
              <a:rPr lang="en-GB" smtClean="0"/>
              <a:t>34</a:t>
            </a:fld>
            <a:endParaRPr lang="en-GB"/>
          </a:p>
        </p:txBody>
      </p:sp>
    </p:spTree>
    <p:extLst>
      <p:ext uri="{BB962C8B-B14F-4D97-AF65-F5344CB8AC3E}">
        <p14:creationId xmlns:p14="http://schemas.microsoft.com/office/powerpoint/2010/main" val="2291612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E99F0-7349-D767-29E8-274AA7660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3FBC1-FF58-C209-401E-AB99650598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7C0704-5EE4-3A81-23DC-B8AA27949E8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258DDAB-461A-3D51-130A-00DB528BA4D9}"/>
              </a:ext>
            </a:extLst>
          </p:cNvPr>
          <p:cNvSpPr>
            <a:spLocks noGrp="1"/>
          </p:cNvSpPr>
          <p:nvPr>
            <p:ph type="sldNum" sz="quarter" idx="5"/>
          </p:nvPr>
        </p:nvSpPr>
        <p:spPr/>
        <p:txBody>
          <a:bodyPr/>
          <a:lstStyle/>
          <a:p>
            <a:fld id="{C4395ED3-E5A7-446E-8464-671BA6B6C0FA}" type="slidenum">
              <a:rPr lang="en-GB" smtClean="0"/>
              <a:t>35</a:t>
            </a:fld>
            <a:endParaRPr lang="en-GB"/>
          </a:p>
        </p:txBody>
      </p:sp>
    </p:spTree>
    <p:extLst>
      <p:ext uri="{BB962C8B-B14F-4D97-AF65-F5344CB8AC3E}">
        <p14:creationId xmlns:p14="http://schemas.microsoft.com/office/powerpoint/2010/main" val="284112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395ED3-E5A7-446E-8464-671BA6B6C0FA}" type="slidenum">
              <a:rPr lang="en-GB" smtClean="0"/>
              <a:t>2</a:t>
            </a:fld>
            <a:endParaRPr lang="en-GB"/>
          </a:p>
        </p:txBody>
      </p:sp>
    </p:spTree>
    <p:extLst>
      <p:ext uri="{BB962C8B-B14F-4D97-AF65-F5344CB8AC3E}">
        <p14:creationId xmlns:p14="http://schemas.microsoft.com/office/powerpoint/2010/main" val="2769578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395ED3-E5A7-446E-8464-671BA6B6C0FA}" type="slidenum">
              <a:rPr lang="en-GB" smtClean="0"/>
              <a:t>37</a:t>
            </a:fld>
            <a:endParaRPr lang="en-GB"/>
          </a:p>
        </p:txBody>
      </p:sp>
    </p:spTree>
    <p:extLst>
      <p:ext uri="{BB962C8B-B14F-4D97-AF65-F5344CB8AC3E}">
        <p14:creationId xmlns:p14="http://schemas.microsoft.com/office/powerpoint/2010/main" val="1646092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395ED3-E5A7-446E-8464-671BA6B6C0FA}" type="slidenum">
              <a:rPr lang="en-GB" smtClean="0"/>
              <a:t>38</a:t>
            </a:fld>
            <a:endParaRPr lang="en-GB"/>
          </a:p>
        </p:txBody>
      </p:sp>
    </p:spTree>
    <p:extLst>
      <p:ext uri="{BB962C8B-B14F-4D97-AF65-F5344CB8AC3E}">
        <p14:creationId xmlns:p14="http://schemas.microsoft.com/office/powerpoint/2010/main" val="3874780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C3ECB-4097-CB65-3545-375CBFA451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B6E1D4-B712-7469-AD18-98698C5567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9B68C9-8C04-53E2-9B53-5FCFF6DB0D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B55C00F-8CB9-DC21-E556-4B97E5589C34}"/>
              </a:ext>
            </a:extLst>
          </p:cNvPr>
          <p:cNvSpPr>
            <a:spLocks noGrp="1"/>
          </p:cNvSpPr>
          <p:nvPr>
            <p:ph type="sldNum" sz="quarter" idx="5"/>
          </p:nvPr>
        </p:nvSpPr>
        <p:spPr/>
        <p:txBody>
          <a:bodyPr/>
          <a:lstStyle/>
          <a:p>
            <a:fld id="{C4395ED3-E5A7-446E-8464-671BA6B6C0FA}" type="slidenum">
              <a:rPr lang="en-GB" smtClean="0"/>
              <a:t>39</a:t>
            </a:fld>
            <a:endParaRPr lang="en-GB"/>
          </a:p>
        </p:txBody>
      </p:sp>
    </p:spTree>
    <p:extLst>
      <p:ext uri="{BB962C8B-B14F-4D97-AF65-F5344CB8AC3E}">
        <p14:creationId xmlns:p14="http://schemas.microsoft.com/office/powerpoint/2010/main" val="2822797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CFAAF-1B3F-DA40-8280-A4E8B2CB8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E49EE1-ED2B-E84F-8B77-F2412D3293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8D478D-AB20-001C-5AC0-49622785185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EC09B9C-164C-AA47-0BAF-BAEB2BDC6885}"/>
              </a:ext>
            </a:extLst>
          </p:cNvPr>
          <p:cNvSpPr>
            <a:spLocks noGrp="1"/>
          </p:cNvSpPr>
          <p:nvPr>
            <p:ph type="sldNum" sz="quarter" idx="5"/>
          </p:nvPr>
        </p:nvSpPr>
        <p:spPr/>
        <p:txBody>
          <a:bodyPr/>
          <a:lstStyle/>
          <a:p>
            <a:fld id="{C4395ED3-E5A7-446E-8464-671BA6B6C0FA}" type="slidenum">
              <a:rPr lang="en-GB" smtClean="0"/>
              <a:t>40</a:t>
            </a:fld>
            <a:endParaRPr lang="en-GB"/>
          </a:p>
        </p:txBody>
      </p:sp>
    </p:spTree>
    <p:extLst>
      <p:ext uri="{BB962C8B-B14F-4D97-AF65-F5344CB8AC3E}">
        <p14:creationId xmlns:p14="http://schemas.microsoft.com/office/powerpoint/2010/main" val="103270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274F8-D715-796F-3519-87B7439C7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7FC1C-E287-545E-DB2A-641302F0C2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D096C4-D781-96EC-AC3B-6DBB74D6B8FA}"/>
              </a:ext>
            </a:extLst>
          </p:cNvPr>
          <p:cNvSpPr>
            <a:spLocks noGrp="1"/>
          </p:cNvSpPr>
          <p:nvPr>
            <p:ph type="body" idx="1"/>
          </p:nvPr>
        </p:nvSpPr>
        <p:spPr/>
        <p:txBody>
          <a:bodyPr/>
          <a:lstStyle/>
          <a:p>
            <a:r>
              <a:rPr lang="en-GB" dirty="0"/>
              <a:t>Applicant argued that if the outputs are trained to match, the model must perform to the same accuracy.  The </a:t>
            </a:r>
            <a:r>
              <a:rPr lang="en-GB" dirty="0" err="1"/>
              <a:t>BoA</a:t>
            </a:r>
            <a:r>
              <a:rPr lang="en-GB" dirty="0"/>
              <a:t> considered this is not plausible – the resulting model would need the same complexity to encode those outputs</a:t>
            </a:r>
          </a:p>
        </p:txBody>
      </p:sp>
      <p:sp>
        <p:nvSpPr>
          <p:cNvPr id="4" name="Slide Number Placeholder 3">
            <a:extLst>
              <a:ext uri="{FF2B5EF4-FFF2-40B4-BE49-F238E27FC236}">
                <a16:creationId xmlns:a16="http://schemas.microsoft.com/office/drawing/2014/main" id="{B6E89B2D-29E7-0C1A-0A52-E1AA009B9A3C}"/>
              </a:ext>
            </a:extLst>
          </p:cNvPr>
          <p:cNvSpPr>
            <a:spLocks noGrp="1"/>
          </p:cNvSpPr>
          <p:nvPr>
            <p:ph type="sldNum" sz="quarter" idx="5"/>
          </p:nvPr>
        </p:nvSpPr>
        <p:spPr/>
        <p:txBody>
          <a:bodyPr/>
          <a:lstStyle/>
          <a:p>
            <a:fld id="{C4395ED3-E5A7-446E-8464-671BA6B6C0FA}" type="slidenum">
              <a:rPr lang="en-GB" smtClean="0"/>
              <a:t>41</a:t>
            </a:fld>
            <a:endParaRPr lang="en-GB"/>
          </a:p>
        </p:txBody>
      </p:sp>
    </p:spTree>
    <p:extLst>
      <p:ext uri="{BB962C8B-B14F-4D97-AF65-F5344CB8AC3E}">
        <p14:creationId xmlns:p14="http://schemas.microsoft.com/office/powerpoint/2010/main" val="1629502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395ED3-E5A7-446E-8464-671BA6B6C0FA}" type="slidenum">
              <a:rPr lang="en-GB" smtClean="0"/>
              <a:t>42</a:t>
            </a:fld>
            <a:endParaRPr lang="en-GB"/>
          </a:p>
        </p:txBody>
      </p:sp>
    </p:spTree>
    <p:extLst>
      <p:ext uri="{BB962C8B-B14F-4D97-AF65-F5344CB8AC3E}">
        <p14:creationId xmlns:p14="http://schemas.microsoft.com/office/powerpoint/2010/main" val="3401677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395ED3-E5A7-446E-8464-671BA6B6C0FA}" type="slidenum">
              <a:rPr lang="en-GB" smtClean="0"/>
              <a:t>43</a:t>
            </a:fld>
            <a:endParaRPr lang="en-GB"/>
          </a:p>
        </p:txBody>
      </p:sp>
    </p:spTree>
    <p:extLst>
      <p:ext uri="{BB962C8B-B14F-4D97-AF65-F5344CB8AC3E}">
        <p14:creationId xmlns:p14="http://schemas.microsoft.com/office/powerpoint/2010/main" val="3970685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395ED3-E5A7-446E-8464-671BA6B6C0FA}" type="slidenum">
              <a:rPr lang="en-GB" smtClean="0"/>
              <a:t>45</a:t>
            </a:fld>
            <a:endParaRPr lang="en-GB"/>
          </a:p>
        </p:txBody>
      </p:sp>
    </p:spTree>
    <p:extLst>
      <p:ext uri="{BB962C8B-B14F-4D97-AF65-F5344CB8AC3E}">
        <p14:creationId xmlns:p14="http://schemas.microsoft.com/office/powerpoint/2010/main" val="4276400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425D2-4E0A-0068-A121-704769D328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FAC8B0-3923-618C-3132-BF52B83709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CA8EF1-B53F-8295-4B4A-2A63E9CF021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5B6D1B2-0BA3-D4A0-0498-4D13D0E96F0B}"/>
              </a:ext>
            </a:extLst>
          </p:cNvPr>
          <p:cNvSpPr>
            <a:spLocks noGrp="1"/>
          </p:cNvSpPr>
          <p:nvPr>
            <p:ph type="sldNum" sz="quarter" idx="5"/>
          </p:nvPr>
        </p:nvSpPr>
        <p:spPr/>
        <p:txBody>
          <a:bodyPr/>
          <a:lstStyle/>
          <a:p>
            <a:fld id="{C4395ED3-E5A7-446E-8464-671BA6B6C0FA}" type="slidenum">
              <a:rPr lang="en-GB" smtClean="0"/>
              <a:t>46</a:t>
            </a:fld>
            <a:endParaRPr lang="en-GB"/>
          </a:p>
        </p:txBody>
      </p:sp>
    </p:spTree>
    <p:extLst>
      <p:ext uri="{BB962C8B-B14F-4D97-AF65-F5344CB8AC3E}">
        <p14:creationId xmlns:p14="http://schemas.microsoft.com/office/powerpoint/2010/main" val="1135355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PTAB – failed the pass the “2 prong” test set out in Alice – 1</a:t>
            </a:r>
            <a:r>
              <a:rPr lang="en-GB" baseline="30000" dirty="0"/>
              <a:t>st</a:t>
            </a:r>
            <a:r>
              <a:rPr lang="en-GB" dirty="0"/>
              <a:t> being the abstract maths calc, the 2</a:t>
            </a:r>
            <a:r>
              <a:rPr lang="en-GB" baseline="30000" dirty="0"/>
              <a:t>nd</a:t>
            </a:r>
            <a:r>
              <a:rPr lang="en-GB" dirty="0"/>
              <a:t> being whether it regardless integrates into a practical application</a:t>
            </a:r>
          </a:p>
        </p:txBody>
      </p:sp>
      <p:sp>
        <p:nvSpPr>
          <p:cNvPr id="4" name="Slide Number Placeholder 3"/>
          <p:cNvSpPr>
            <a:spLocks noGrp="1"/>
          </p:cNvSpPr>
          <p:nvPr>
            <p:ph type="sldNum" sz="quarter" idx="5"/>
          </p:nvPr>
        </p:nvSpPr>
        <p:spPr/>
        <p:txBody>
          <a:bodyPr/>
          <a:lstStyle/>
          <a:p>
            <a:fld id="{C4395ED3-E5A7-446E-8464-671BA6B6C0FA}" type="slidenum">
              <a:rPr lang="en-GB" smtClean="0"/>
              <a:t>48</a:t>
            </a:fld>
            <a:endParaRPr lang="en-GB"/>
          </a:p>
        </p:txBody>
      </p:sp>
    </p:spTree>
    <p:extLst>
      <p:ext uri="{BB962C8B-B14F-4D97-AF65-F5344CB8AC3E}">
        <p14:creationId xmlns:p14="http://schemas.microsoft.com/office/powerpoint/2010/main" val="3683428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illustrates the average timescales for examination at the EPO; from the point at which the Examining Division takes responsibility (i.e. after search).  </a:t>
            </a:r>
          </a:p>
          <a:p>
            <a:endParaRPr lang="en-GB" dirty="0"/>
          </a:p>
          <a:p>
            <a:r>
              <a:rPr lang="en-GB" dirty="0"/>
              <a:t>Around 2 years on average.  </a:t>
            </a:r>
          </a:p>
          <a:p>
            <a:endParaRPr lang="en-GB" dirty="0"/>
          </a:p>
          <a:p>
            <a:r>
              <a:rPr lang="en-GB" dirty="0"/>
              <a:t>95 % completed within 5(</a:t>
            </a:r>
            <a:r>
              <a:rPr lang="en-GB" dirty="0" err="1"/>
              <a:t>ish</a:t>
            </a:r>
            <a:r>
              <a:rPr lang="en-GB" dirty="0"/>
              <a:t>) years.</a:t>
            </a:r>
          </a:p>
        </p:txBody>
      </p:sp>
      <p:sp>
        <p:nvSpPr>
          <p:cNvPr id="4" name="Slide Number Placeholder 3"/>
          <p:cNvSpPr>
            <a:spLocks noGrp="1"/>
          </p:cNvSpPr>
          <p:nvPr>
            <p:ph type="sldNum" sz="quarter" idx="5"/>
          </p:nvPr>
        </p:nvSpPr>
        <p:spPr/>
        <p:txBody>
          <a:bodyPr/>
          <a:lstStyle/>
          <a:p>
            <a:fld id="{C4395ED3-E5A7-446E-8464-671BA6B6C0FA}" type="slidenum">
              <a:rPr lang="en-GB" smtClean="0"/>
              <a:t>4</a:t>
            </a:fld>
            <a:endParaRPr lang="en-GB"/>
          </a:p>
        </p:txBody>
      </p:sp>
    </p:spTree>
    <p:extLst>
      <p:ext uri="{BB962C8B-B14F-4D97-AF65-F5344CB8AC3E}">
        <p14:creationId xmlns:p14="http://schemas.microsoft.com/office/powerpoint/2010/main" val="2194821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618B6-1F0C-7ECF-201B-BE3A9F941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5E466-A218-D89A-E029-051003784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D82352-2A21-949F-B414-0FAE0470403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E534173-6B3E-F046-CF69-F5D7B499A42A}"/>
              </a:ext>
            </a:extLst>
          </p:cNvPr>
          <p:cNvSpPr>
            <a:spLocks noGrp="1"/>
          </p:cNvSpPr>
          <p:nvPr>
            <p:ph type="sldNum" sz="quarter" idx="5"/>
          </p:nvPr>
        </p:nvSpPr>
        <p:spPr/>
        <p:txBody>
          <a:bodyPr/>
          <a:lstStyle/>
          <a:p>
            <a:fld id="{C4395ED3-E5A7-446E-8464-671BA6B6C0FA}" type="slidenum">
              <a:rPr lang="en-GB" smtClean="0"/>
              <a:t>49</a:t>
            </a:fld>
            <a:endParaRPr lang="en-GB"/>
          </a:p>
        </p:txBody>
      </p:sp>
    </p:spTree>
    <p:extLst>
      <p:ext uri="{BB962C8B-B14F-4D97-AF65-F5344CB8AC3E}">
        <p14:creationId xmlns:p14="http://schemas.microsoft.com/office/powerpoint/2010/main" val="3432985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893EE-F2AF-F28A-C343-C7CDFD57F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BAA47-5F95-B564-6A30-60BCE13E4D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26BB8F-4E5D-1339-8823-890482BCB641}"/>
              </a:ext>
            </a:extLst>
          </p:cNvPr>
          <p:cNvSpPr>
            <a:spLocks noGrp="1"/>
          </p:cNvSpPr>
          <p:nvPr>
            <p:ph type="body" idx="1"/>
          </p:nvPr>
        </p:nvSpPr>
        <p:spPr/>
        <p:txBody>
          <a:bodyPr/>
          <a:lstStyle/>
          <a:p>
            <a:r>
              <a:rPr lang="en-GB" dirty="0"/>
              <a:t>PTAB – failed the pass the “2 prong” test set out in Alice – 1</a:t>
            </a:r>
            <a:r>
              <a:rPr lang="en-GB" baseline="30000" dirty="0"/>
              <a:t>st</a:t>
            </a:r>
            <a:r>
              <a:rPr lang="en-GB" dirty="0"/>
              <a:t> being the abstract maths calc, the 2</a:t>
            </a:r>
            <a:r>
              <a:rPr lang="en-GB" baseline="30000" dirty="0"/>
              <a:t>nd</a:t>
            </a:r>
            <a:r>
              <a:rPr lang="en-GB" dirty="0"/>
              <a:t> being whether it regardless integrates into a practical application</a:t>
            </a:r>
          </a:p>
        </p:txBody>
      </p:sp>
      <p:sp>
        <p:nvSpPr>
          <p:cNvPr id="4" name="Slide Number Placeholder 3">
            <a:extLst>
              <a:ext uri="{FF2B5EF4-FFF2-40B4-BE49-F238E27FC236}">
                <a16:creationId xmlns:a16="http://schemas.microsoft.com/office/drawing/2014/main" id="{8D938F4D-55F5-CB4A-0054-AD4A746A01B1}"/>
              </a:ext>
            </a:extLst>
          </p:cNvPr>
          <p:cNvSpPr>
            <a:spLocks noGrp="1"/>
          </p:cNvSpPr>
          <p:nvPr>
            <p:ph type="sldNum" sz="quarter" idx="5"/>
          </p:nvPr>
        </p:nvSpPr>
        <p:spPr/>
        <p:txBody>
          <a:bodyPr/>
          <a:lstStyle/>
          <a:p>
            <a:fld id="{C4395ED3-E5A7-446E-8464-671BA6B6C0FA}" type="slidenum">
              <a:rPr lang="en-GB" smtClean="0"/>
              <a:t>50</a:t>
            </a:fld>
            <a:endParaRPr lang="en-GB"/>
          </a:p>
        </p:txBody>
      </p:sp>
    </p:spTree>
    <p:extLst>
      <p:ext uri="{BB962C8B-B14F-4D97-AF65-F5344CB8AC3E}">
        <p14:creationId xmlns:p14="http://schemas.microsoft.com/office/powerpoint/2010/main" val="281041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C82EE-5B6A-3388-6F00-BD4D672492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28A9C-62E4-A92B-55C9-B9FD56D36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9C61A9-7B5C-C006-F3CB-0ED3077592D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93DAE78-AF93-BF20-71CB-C33F8A1AE6A6}"/>
              </a:ext>
            </a:extLst>
          </p:cNvPr>
          <p:cNvSpPr>
            <a:spLocks noGrp="1"/>
          </p:cNvSpPr>
          <p:nvPr>
            <p:ph type="sldNum" sz="quarter" idx="5"/>
          </p:nvPr>
        </p:nvSpPr>
        <p:spPr/>
        <p:txBody>
          <a:bodyPr/>
          <a:lstStyle/>
          <a:p>
            <a:fld id="{C4395ED3-E5A7-446E-8464-671BA6B6C0FA}" type="slidenum">
              <a:rPr lang="en-GB" smtClean="0"/>
              <a:t>51</a:t>
            </a:fld>
            <a:endParaRPr lang="en-GB"/>
          </a:p>
        </p:txBody>
      </p:sp>
    </p:spTree>
    <p:extLst>
      <p:ext uri="{BB962C8B-B14F-4D97-AF65-F5344CB8AC3E}">
        <p14:creationId xmlns:p14="http://schemas.microsoft.com/office/powerpoint/2010/main" val="4070923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4E78F-9BF1-9DB6-71A2-241FBB2A1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5AF6C8-422B-697B-AC18-3FF96E9F59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66E2D-2A7F-75B4-F4FB-26E176BC7E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549191B-245B-E527-9282-60246E8EFBBF}"/>
              </a:ext>
            </a:extLst>
          </p:cNvPr>
          <p:cNvSpPr>
            <a:spLocks noGrp="1"/>
          </p:cNvSpPr>
          <p:nvPr>
            <p:ph type="sldNum" sz="quarter" idx="5"/>
          </p:nvPr>
        </p:nvSpPr>
        <p:spPr/>
        <p:txBody>
          <a:bodyPr/>
          <a:lstStyle/>
          <a:p>
            <a:fld id="{C4395ED3-E5A7-446E-8464-671BA6B6C0FA}" type="slidenum">
              <a:rPr lang="en-GB" smtClean="0"/>
              <a:t>52</a:t>
            </a:fld>
            <a:endParaRPr lang="en-GB"/>
          </a:p>
        </p:txBody>
      </p:sp>
    </p:spTree>
    <p:extLst>
      <p:ext uri="{BB962C8B-B14F-4D97-AF65-F5344CB8AC3E}">
        <p14:creationId xmlns:p14="http://schemas.microsoft.com/office/powerpoint/2010/main" val="3325331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395ED3-E5A7-446E-8464-671BA6B6C0FA}" type="slidenum">
              <a:rPr lang="en-GB" smtClean="0"/>
              <a:t>53</a:t>
            </a:fld>
            <a:endParaRPr lang="en-GB"/>
          </a:p>
        </p:txBody>
      </p:sp>
    </p:spTree>
    <p:extLst>
      <p:ext uri="{BB962C8B-B14F-4D97-AF65-F5344CB8AC3E}">
        <p14:creationId xmlns:p14="http://schemas.microsoft.com/office/powerpoint/2010/main" val="722670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88DBA-66A4-92E4-77A6-D964BA1780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9C5A0-D96F-6D79-61B5-491DF22B20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4A043E-B292-CD9F-17D6-1B508DEFCC8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02D33A5-E17F-522C-7F11-B094424C2973}"/>
              </a:ext>
            </a:extLst>
          </p:cNvPr>
          <p:cNvSpPr>
            <a:spLocks noGrp="1"/>
          </p:cNvSpPr>
          <p:nvPr>
            <p:ph type="sldNum" sz="quarter" idx="5"/>
          </p:nvPr>
        </p:nvSpPr>
        <p:spPr/>
        <p:txBody>
          <a:bodyPr/>
          <a:lstStyle/>
          <a:p>
            <a:fld id="{C4395ED3-E5A7-446E-8464-671BA6B6C0FA}" type="slidenum">
              <a:rPr lang="en-GB" smtClean="0"/>
              <a:t>54</a:t>
            </a:fld>
            <a:endParaRPr lang="en-GB"/>
          </a:p>
        </p:txBody>
      </p:sp>
    </p:spTree>
    <p:extLst>
      <p:ext uri="{BB962C8B-B14F-4D97-AF65-F5344CB8AC3E}">
        <p14:creationId xmlns:p14="http://schemas.microsoft.com/office/powerpoint/2010/main" val="3395765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395ED3-E5A7-446E-8464-671BA6B6C0FA}" type="slidenum">
              <a:rPr lang="en-GB" smtClean="0"/>
              <a:t>55</a:t>
            </a:fld>
            <a:endParaRPr lang="en-GB"/>
          </a:p>
        </p:txBody>
      </p:sp>
    </p:spTree>
    <p:extLst>
      <p:ext uri="{BB962C8B-B14F-4D97-AF65-F5344CB8AC3E}">
        <p14:creationId xmlns:p14="http://schemas.microsoft.com/office/powerpoint/2010/main" val="3067556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to note that the strategy is implemented (usually) </a:t>
            </a:r>
            <a:r>
              <a:rPr lang="en-GB" b="1" dirty="0"/>
              <a:t>before</a:t>
            </a:r>
            <a:r>
              <a:rPr lang="en-GB" b="0" dirty="0"/>
              <a:t> any opposition is filed against the patent.  However, opposition against patents aligns with higher value – opponents typically oppose to avoid litigation for infringement.</a:t>
            </a:r>
          </a:p>
          <a:p>
            <a:endParaRPr lang="en-GB" b="0" dirty="0"/>
          </a:p>
          <a:p>
            <a:r>
              <a:rPr lang="en-GB" b="0" dirty="0"/>
              <a:t>View the right-hand chart as strategy associated with higher-value patents likely to be litigated.  </a:t>
            </a:r>
            <a:r>
              <a:rPr lang="en-GB" b="1" dirty="0"/>
              <a:t>Far fewer</a:t>
            </a:r>
            <a:r>
              <a:rPr lang="en-GB" b="0" dirty="0"/>
              <a:t> of these are validated and not opted out – most are opted out, and high uptake of UP.</a:t>
            </a:r>
          </a:p>
          <a:p>
            <a:endParaRPr lang="en-GB" b="0" dirty="0"/>
          </a:p>
          <a:p>
            <a:r>
              <a:rPr lang="en-GB" b="0" dirty="0"/>
              <a:t>On left chart – 35% left to the default validation + left in the UPC, as potential lowest cost option.</a:t>
            </a:r>
          </a:p>
          <a:p>
            <a:endParaRPr lang="en-GB" b="0" dirty="0"/>
          </a:p>
          <a:p>
            <a:r>
              <a:rPr lang="en-GB" b="0" dirty="0"/>
              <a:t>Most popular choice by far is to opt out of UPC still.</a:t>
            </a:r>
            <a:endParaRPr lang="en-GB" dirty="0"/>
          </a:p>
        </p:txBody>
      </p:sp>
      <p:sp>
        <p:nvSpPr>
          <p:cNvPr id="4" name="Slide Number Placeholder 3"/>
          <p:cNvSpPr>
            <a:spLocks noGrp="1"/>
          </p:cNvSpPr>
          <p:nvPr>
            <p:ph type="sldNum" sz="quarter" idx="5"/>
          </p:nvPr>
        </p:nvSpPr>
        <p:spPr/>
        <p:txBody>
          <a:bodyPr/>
          <a:lstStyle/>
          <a:p>
            <a:fld id="{C4395ED3-E5A7-446E-8464-671BA6B6C0FA}" type="slidenum">
              <a:rPr lang="en-GB" smtClean="0"/>
              <a:t>56</a:t>
            </a:fld>
            <a:endParaRPr lang="en-GB"/>
          </a:p>
        </p:txBody>
      </p:sp>
    </p:spTree>
    <p:extLst>
      <p:ext uri="{BB962C8B-B14F-4D97-AF65-F5344CB8AC3E}">
        <p14:creationId xmlns:p14="http://schemas.microsoft.com/office/powerpoint/2010/main" val="876326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84C53-E71B-E358-B495-7F861FE915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A3E11-CAB0-9C76-2479-DE39DA97FC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CB7C68-1E34-5913-9D7C-991E0796126D}"/>
              </a:ext>
            </a:extLst>
          </p:cNvPr>
          <p:cNvSpPr>
            <a:spLocks noGrp="1"/>
          </p:cNvSpPr>
          <p:nvPr>
            <p:ph type="body" idx="1"/>
          </p:nvPr>
        </p:nvSpPr>
        <p:spPr/>
        <p:txBody>
          <a:bodyPr/>
          <a:lstStyle/>
          <a:p>
            <a:r>
              <a:rPr lang="en-GB" dirty="0"/>
              <a:t>Most infringement actions have resulted in success.  </a:t>
            </a:r>
          </a:p>
          <a:p>
            <a:endParaRPr lang="en-GB" dirty="0"/>
          </a:p>
          <a:p>
            <a:r>
              <a:rPr lang="en-GB" dirty="0"/>
              <a:t>Most revocations have ultimately failed to revoke.</a:t>
            </a:r>
          </a:p>
          <a:p>
            <a:endParaRPr lang="en-GB" dirty="0"/>
          </a:p>
          <a:p>
            <a:r>
              <a:rPr lang="en-GB" dirty="0"/>
              <a:t>Court seems patentee-friendly.</a:t>
            </a:r>
          </a:p>
        </p:txBody>
      </p:sp>
      <p:sp>
        <p:nvSpPr>
          <p:cNvPr id="4" name="Slide Number Placeholder 3">
            <a:extLst>
              <a:ext uri="{FF2B5EF4-FFF2-40B4-BE49-F238E27FC236}">
                <a16:creationId xmlns:a16="http://schemas.microsoft.com/office/drawing/2014/main" id="{2B7537C4-7913-DB43-97E8-49C5A8A55551}"/>
              </a:ext>
            </a:extLst>
          </p:cNvPr>
          <p:cNvSpPr>
            <a:spLocks noGrp="1"/>
          </p:cNvSpPr>
          <p:nvPr>
            <p:ph type="sldNum" sz="quarter" idx="5"/>
          </p:nvPr>
        </p:nvSpPr>
        <p:spPr/>
        <p:txBody>
          <a:bodyPr/>
          <a:lstStyle/>
          <a:p>
            <a:fld id="{C4395ED3-E5A7-446E-8464-671BA6B6C0FA}" type="slidenum">
              <a:rPr lang="en-GB" smtClean="0"/>
              <a:t>57</a:t>
            </a:fld>
            <a:endParaRPr lang="en-GB"/>
          </a:p>
        </p:txBody>
      </p:sp>
    </p:spTree>
    <p:extLst>
      <p:ext uri="{BB962C8B-B14F-4D97-AF65-F5344CB8AC3E}">
        <p14:creationId xmlns:p14="http://schemas.microsoft.com/office/powerpoint/2010/main" val="29444708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A10E9-4AD1-E0FD-0D70-03E6CE90EC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63E2DE-0F15-AF25-579A-B6D12FF074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D7932-E046-ADFD-BEA2-284DA7AB90E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1B0A62-35B9-6D40-CD14-8F2AA2660315}"/>
              </a:ext>
            </a:extLst>
          </p:cNvPr>
          <p:cNvSpPr>
            <a:spLocks noGrp="1"/>
          </p:cNvSpPr>
          <p:nvPr>
            <p:ph type="sldNum" sz="quarter" idx="5"/>
          </p:nvPr>
        </p:nvSpPr>
        <p:spPr/>
        <p:txBody>
          <a:bodyPr/>
          <a:lstStyle/>
          <a:p>
            <a:fld id="{C4395ED3-E5A7-446E-8464-671BA6B6C0FA}" type="slidenum">
              <a:rPr lang="en-GB" smtClean="0"/>
              <a:t>59</a:t>
            </a:fld>
            <a:endParaRPr lang="en-GB"/>
          </a:p>
        </p:txBody>
      </p:sp>
    </p:spTree>
    <p:extLst>
      <p:ext uri="{BB962C8B-B14F-4D97-AF65-F5344CB8AC3E}">
        <p14:creationId xmlns:p14="http://schemas.microsoft.com/office/powerpoint/2010/main" val="4426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17F6C-A9E6-4AA9-D62D-5BA6444B8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E4E3A7-D877-A4A4-6378-C11F21A667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2CD8B6-F398-2A0E-B07F-24C1FDBDCCBC}"/>
              </a:ext>
            </a:extLst>
          </p:cNvPr>
          <p:cNvSpPr>
            <a:spLocks noGrp="1"/>
          </p:cNvSpPr>
          <p:nvPr>
            <p:ph type="body" idx="1"/>
          </p:nvPr>
        </p:nvSpPr>
        <p:spPr/>
        <p:txBody>
          <a:bodyPr/>
          <a:lstStyle/>
          <a:p>
            <a:r>
              <a:rPr lang="en-GB" dirty="0"/>
              <a:t>Steady growth in computer technology apps.  </a:t>
            </a:r>
          </a:p>
          <a:p>
            <a:endParaRPr lang="en-GB" dirty="0"/>
          </a:p>
          <a:p>
            <a:r>
              <a:rPr lang="en-GB" dirty="0"/>
              <a:t>The fall in grant rates between 2019 and 2022 appears tied to the Covid lockdowns; seen across all technologies.  </a:t>
            </a:r>
          </a:p>
          <a:p>
            <a:endParaRPr lang="en-GB" dirty="0"/>
          </a:p>
          <a:p>
            <a:r>
              <a:rPr lang="en-GB" dirty="0"/>
              <a:t>Given that no slow down in filing in this field, has created a </a:t>
            </a:r>
            <a:r>
              <a:rPr lang="en-GB" b="1" dirty="0"/>
              <a:t>backlog in prosecution compared to other fields</a:t>
            </a:r>
            <a:r>
              <a:rPr lang="en-GB" dirty="0"/>
              <a:t>.</a:t>
            </a:r>
          </a:p>
          <a:p>
            <a:endParaRPr lang="en-GB" dirty="0"/>
          </a:p>
          <a:p>
            <a:endParaRPr lang="en-GB" dirty="0"/>
          </a:p>
        </p:txBody>
      </p:sp>
      <p:sp>
        <p:nvSpPr>
          <p:cNvPr id="4" name="Slide Number Placeholder 3">
            <a:extLst>
              <a:ext uri="{FF2B5EF4-FFF2-40B4-BE49-F238E27FC236}">
                <a16:creationId xmlns:a16="http://schemas.microsoft.com/office/drawing/2014/main" id="{71F358FA-E779-0506-AC2A-D1661A85AF75}"/>
              </a:ext>
            </a:extLst>
          </p:cNvPr>
          <p:cNvSpPr>
            <a:spLocks noGrp="1"/>
          </p:cNvSpPr>
          <p:nvPr>
            <p:ph type="sldNum" sz="quarter" idx="5"/>
          </p:nvPr>
        </p:nvSpPr>
        <p:spPr/>
        <p:txBody>
          <a:bodyPr/>
          <a:lstStyle/>
          <a:p>
            <a:fld id="{C4395ED3-E5A7-446E-8464-671BA6B6C0FA}" type="slidenum">
              <a:rPr lang="en-GB" smtClean="0"/>
              <a:t>5</a:t>
            </a:fld>
            <a:endParaRPr lang="en-GB"/>
          </a:p>
        </p:txBody>
      </p:sp>
    </p:spTree>
    <p:extLst>
      <p:ext uri="{BB962C8B-B14F-4D97-AF65-F5344CB8AC3E}">
        <p14:creationId xmlns:p14="http://schemas.microsoft.com/office/powerpoint/2010/main" val="8235396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92FB2-5E5D-FDB0-F17E-4D3BB77A1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06F96B-E401-80DA-2228-EE881F61CB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A5AF17-5943-5538-51BB-7D32F08CADF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CB50854-62C6-6560-1018-C4E2EC3E109E}"/>
              </a:ext>
            </a:extLst>
          </p:cNvPr>
          <p:cNvSpPr>
            <a:spLocks noGrp="1"/>
          </p:cNvSpPr>
          <p:nvPr>
            <p:ph type="sldNum" sz="quarter" idx="5"/>
          </p:nvPr>
        </p:nvSpPr>
        <p:spPr/>
        <p:txBody>
          <a:bodyPr/>
          <a:lstStyle/>
          <a:p>
            <a:fld id="{C4395ED3-E5A7-446E-8464-671BA6B6C0FA}" type="slidenum">
              <a:rPr lang="en-GB" smtClean="0"/>
              <a:t>60</a:t>
            </a:fld>
            <a:endParaRPr lang="en-GB"/>
          </a:p>
        </p:txBody>
      </p:sp>
    </p:spTree>
    <p:extLst>
      <p:ext uri="{BB962C8B-B14F-4D97-AF65-F5344CB8AC3E}">
        <p14:creationId xmlns:p14="http://schemas.microsoft.com/office/powerpoint/2010/main" val="848328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8894D-853D-B320-B9A7-C6725C36D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BECC31-1F09-D3A5-64DB-7752A1B13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C5B683-9757-BF31-F78F-946295412EE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4ADDF67-40C3-4D3B-4171-607607D0DEF8}"/>
              </a:ext>
            </a:extLst>
          </p:cNvPr>
          <p:cNvSpPr>
            <a:spLocks noGrp="1"/>
          </p:cNvSpPr>
          <p:nvPr>
            <p:ph type="sldNum" sz="quarter" idx="5"/>
          </p:nvPr>
        </p:nvSpPr>
        <p:spPr/>
        <p:txBody>
          <a:bodyPr/>
          <a:lstStyle/>
          <a:p>
            <a:fld id="{C4395ED3-E5A7-446E-8464-671BA6B6C0FA}" type="slidenum">
              <a:rPr lang="en-GB" smtClean="0"/>
              <a:t>61</a:t>
            </a:fld>
            <a:endParaRPr lang="en-GB"/>
          </a:p>
        </p:txBody>
      </p:sp>
    </p:spTree>
    <p:extLst>
      <p:ext uri="{BB962C8B-B14F-4D97-AF65-F5344CB8AC3E}">
        <p14:creationId xmlns:p14="http://schemas.microsoft.com/office/powerpoint/2010/main" val="329550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88097-9921-F70B-5D4D-76BAD9AF7A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3DDBE8-5024-B778-4448-A689E7991B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A97EC1-B050-E4AE-42DE-4B71C15E050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A286DC4-199E-303A-D8EB-17AE9F300F45}"/>
              </a:ext>
            </a:extLst>
          </p:cNvPr>
          <p:cNvSpPr>
            <a:spLocks noGrp="1"/>
          </p:cNvSpPr>
          <p:nvPr>
            <p:ph type="sldNum" sz="quarter" idx="5"/>
          </p:nvPr>
        </p:nvSpPr>
        <p:spPr/>
        <p:txBody>
          <a:bodyPr/>
          <a:lstStyle/>
          <a:p>
            <a:fld id="{C4395ED3-E5A7-446E-8464-671BA6B6C0FA}" type="slidenum">
              <a:rPr lang="en-GB" smtClean="0"/>
              <a:t>62</a:t>
            </a:fld>
            <a:endParaRPr lang="en-GB"/>
          </a:p>
        </p:txBody>
      </p:sp>
    </p:spTree>
    <p:extLst>
      <p:ext uri="{BB962C8B-B14F-4D97-AF65-F5344CB8AC3E}">
        <p14:creationId xmlns:p14="http://schemas.microsoft.com/office/powerpoint/2010/main" val="37052884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395ED3-E5A7-446E-8464-671BA6B6C0FA}" type="slidenum">
              <a:rPr lang="en-GB" smtClean="0"/>
              <a:t>65</a:t>
            </a:fld>
            <a:endParaRPr lang="en-GB"/>
          </a:p>
        </p:txBody>
      </p:sp>
    </p:spTree>
    <p:extLst>
      <p:ext uri="{BB962C8B-B14F-4D97-AF65-F5344CB8AC3E}">
        <p14:creationId xmlns:p14="http://schemas.microsoft.com/office/powerpoint/2010/main" val="34697965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395ED3-E5A7-446E-8464-671BA6B6C0FA}" type="slidenum">
              <a:rPr lang="en-GB" smtClean="0"/>
              <a:t>66</a:t>
            </a:fld>
            <a:endParaRPr lang="en-GB"/>
          </a:p>
        </p:txBody>
      </p:sp>
    </p:spTree>
    <p:extLst>
      <p:ext uri="{BB962C8B-B14F-4D97-AF65-F5344CB8AC3E}">
        <p14:creationId xmlns:p14="http://schemas.microsoft.com/office/powerpoint/2010/main" val="2221689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777A5-E216-16A9-0847-E3580C313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EE69B7-FDC5-C523-25F5-D9F996E0F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5EFAD5-A161-9B60-D545-17EF46682F5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39410FD-6808-8F09-16B8-C51E741B3CD4}"/>
              </a:ext>
            </a:extLst>
          </p:cNvPr>
          <p:cNvSpPr>
            <a:spLocks noGrp="1"/>
          </p:cNvSpPr>
          <p:nvPr>
            <p:ph type="sldNum" sz="quarter" idx="5"/>
          </p:nvPr>
        </p:nvSpPr>
        <p:spPr/>
        <p:txBody>
          <a:bodyPr/>
          <a:lstStyle/>
          <a:p>
            <a:fld id="{C4395ED3-E5A7-446E-8464-671BA6B6C0FA}" type="slidenum">
              <a:rPr lang="en-GB" smtClean="0"/>
              <a:t>67</a:t>
            </a:fld>
            <a:endParaRPr lang="en-GB"/>
          </a:p>
        </p:txBody>
      </p:sp>
    </p:spTree>
    <p:extLst>
      <p:ext uri="{BB962C8B-B14F-4D97-AF65-F5344CB8AC3E}">
        <p14:creationId xmlns:p14="http://schemas.microsoft.com/office/powerpoint/2010/main" val="12381415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1090C-6ABC-6F84-4413-C70BAEC81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D258D-1126-2209-4CE8-14CF0ABEEB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B8919A-6C41-2312-1609-5842DB45DE9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D56A85C-AC4A-3619-1B69-813F1F906376}"/>
              </a:ext>
            </a:extLst>
          </p:cNvPr>
          <p:cNvSpPr>
            <a:spLocks noGrp="1"/>
          </p:cNvSpPr>
          <p:nvPr>
            <p:ph type="sldNum" sz="quarter" idx="5"/>
          </p:nvPr>
        </p:nvSpPr>
        <p:spPr/>
        <p:txBody>
          <a:bodyPr/>
          <a:lstStyle/>
          <a:p>
            <a:fld id="{C4395ED3-E5A7-446E-8464-671BA6B6C0FA}" type="slidenum">
              <a:rPr lang="en-GB" smtClean="0"/>
              <a:t>68</a:t>
            </a:fld>
            <a:endParaRPr lang="en-GB"/>
          </a:p>
        </p:txBody>
      </p:sp>
    </p:spTree>
    <p:extLst>
      <p:ext uri="{BB962C8B-B14F-4D97-AF65-F5344CB8AC3E}">
        <p14:creationId xmlns:p14="http://schemas.microsoft.com/office/powerpoint/2010/main" val="3278987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395ED3-E5A7-446E-8464-671BA6B6C0FA}" type="slidenum">
              <a:rPr lang="en-GB" smtClean="0"/>
              <a:t>69</a:t>
            </a:fld>
            <a:endParaRPr lang="en-GB"/>
          </a:p>
        </p:txBody>
      </p:sp>
    </p:spTree>
    <p:extLst>
      <p:ext uri="{BB962C8B-B14F-4D97-AF65-F5344CB8AC3E}">
        <p14:creationId xmlns:p14="http://schemas.microsoft.com/office/powerpoint/2010/main" val="39835659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395ED3-E5A7-446E-8464-671BA6B6C0FA}" type="slidenum">
              <a:rPr lang="en-GB" smtClean="0"/>
              <a:t>70</a:t>
            </a:fld>
            <a:endParaRPr lang="en-GB"/>
          </a:p>
        </p:txBody>
      </p:sp>
    </p:spTree>
    <p:extLst>
      <p:ext uri="{BB962C8B-B14F-4D97-AF65-F5344CB8AC3E}">
        <p14:creationId xmlns:p14="http://schemas.microsoft.com/office/powerpoint/2010/main" val="1881137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Steady growth in computer technology apps.  </a:t>
            </a:r>
          </a:p>
          <a:p>
            <a:endParaRPr lang="en-GB" dirty="0"/>
          </a:p>
          <a:p>
            <a:r>
              <a:rPr lang="en-GB" dirty="0"/>
              <a:t>The fall in grant rates between 2019 and 2022 appears tied to the Covid lockdowns; seen across all technologies.  </a:t>
            </a:r>
          </a:p>
          <a:p>
            <a:endParaRPr lang="en-GB" dirty="0"/>
          </a:p>
          <a:p>
            <a:r>
              <a:rPr lang="en-GB" dirty="0"/>
              <a:t>Given that no slow down in filing in this field, has created a </a:t>
            </a:r>
            <a:r>
              <a:rPr lang="en-GB" b="1" dirty="0"/>
              <a:t>backlog in prosecution compared to other fields</a:t>
            </a:r>
            <a:r>
              <a:rPr lang="en-GB" dirty="0"/>
              <a:t>.</a:t>
            </a:r>
          </a:p>
          <a:p>
            <a:endParaRPr lang="en-GB" dirty="0"/>
          </a:p>
          <a:p>
            <a:endParaRPr lang="en-GB" dirty="0"/>
          </a:p>
        </p:txBody>
      </p:sp>
      <p:sp>
        <p:nvSpPr>
          <p:cNvPr id="4" name="Slide Number Placeholder 3"/>
          <p:cNvSpPr>
            <a:spLocks noGrp="1"/>
          </p:cNvSpPr>
          <p:nvPr>
            <p:ph type="sldNum" sz="quarter" idx="5"/>
          </p:nvPr>
        </p:nvSpPr>
        <p:spPr/>
        <p:txBody>
          <a:bodyPr/>
          <a:lstStyle/>
          <a:p>
            <a:fld id="{C4395ED3-E5A7-446E-8464-671BA6B6C0FA}" type="slidenum">
              <a:rPr lang="en-GB" smtClean="0"/>
              <a:t>6</a:t>
            </a:fld>
            <a:endParaRPr lang="en-GB"/>
          </a:p>
        </p:txBody>
      </p:sp>
    </p:spTree>
    <p:extLst>
      <p:ext uri="{BB962C8B-B14F-4D97-AF65-F5344CB8AC3E}">
        <p14:creationId xmlns:p14="http://schemas.microsoft.com/office/powerpoint/2010/main" val="1419109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E6863-47CC-1D55-96D0-F35231BC6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896ABE-06C3-3AA6-A5A3-CEF840C0EB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68FC39-C18F-B758-B267-90F4B5E932D7}"/>
              </a:ext>
            </a:extLst>
          </p:cNvPr>
          <p:cNvSpPr>
            <a:spLocks noGrp="1"/>
          </p:cNvSpPr>
          <p:nvPr>
            <p:ph type="body" idx="1"/>
          </p:nvPr>
        </p:nvSpPr>
        <p:spPr/>
        <p:txBody>
          <a:bodyPr/>
          <a:lstStyle/>
          <a:p>
            <a:r>
              <a:rPr lang="en-GB" dirty="0"/>
              <a:t>&gt;10% year on year growth in AI filings. </a:t>
            </a:r>
          </a:p>
          <a:p>
            <a:r>
              <a:rPr lang="en-GB" dirty="0"/>
              <a:t>Blue – image/video recognition – 31%</a:t>
            </a:r>
          </a:p>
          <a:p>
            <a:r>
              <a:rPr lang="en-GB" dirty="0"/>
              <a:t>Yellow – pattern recognition – 4%</a:t>
            </a:r>
          </a:p>
          <a:p>
            <a:r>
              <a:rPr lang="en-GB" dirty="0"/>
              <a:t>Orange – Machine learning – 10%</a:t>
            </a:r>
          </a:p>
          <a:p>
            <a:r>
              <a:rPr lang="en-GB" dirty="0"/>
              <a:t>Grey – computing arrangements based on biological models (i.e. ANNs) – 55%</a:t>
            </a:r>
          </a:p>
          <a:p>
            <a:endParaRPr lang="en-GB" dirty="0"/>
          </a:p>
          <a:p>
            <a:endParaRPr lang="en-GB" dirty="0"/>
          </a:p>
        </p:txBody>
      </p:sp>
      <p:sp>
        <p:nvSpPr>
          <p:cNvPr id="4" name="Slide Number Placeholder 3">
            <a:extLst>
              <a:ext uri="{FF2B5EF4-FFF2-40B4-BE49-F238E27FC236}">
                <a16:creationId xmlns:a16="http://schemas.microsoft.com/office/drawing/2014/main" id="{A5B33377-DA5F-DD18-3432-F2841BB235C7}"/>
              </a:ext>
            </a:extLst>
          </p:cNvPr>
          <p:cNvSpPr>
            <a:spLocks noGrp="1"/>
          </p:cNvSpPr>
          <p:nvPr>
            <p:ph type="sldNum" sz="quarter" idx="5"/>
          </p:nvPr>
        </p:nvSpPr>
        <p:spPr/>
        <p:txBody>
          <a:bodyPr/>
          <a:lstStyle/>
          <a:p>
            <a:fld id="{C4395ED3-E5A7-446E-8464-671BA6B6C0FA}" type="slidenum">
              <a:rPr lang="en-GB" smtClean="0"/>
              <a:t>7</a:t>
            </a:fld>
            <a:endParaRPr lang="en-GB"/>
          </a:p>
        </p:txBody>
      </p:sp>
    </p:spTree>
    <p:extLst>
      <p:ext uri="{BB962C8B-B14F-4D97-AF65-F5344CB8AC3E}">
        <p14:creationId xmlns:p14="http://schemas.microsoft.com/office/powerpoint/2010/main" val="1561750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395ED3-E5A7-446E-8464-671BA6B6C0FA}" type="slidenum">
              <a:rPr lang="en-GB" smtClean="0"/>
              <a:t>9</a:t>
            </a:fld>
            <a:endParaRPr lang="en-GB"/>
          </a:p>
        </p:txBody>
      </p:sp>
    </p:spTree>
    <p:extLst>
      <p:ext uri="{BB962C8B-B14F-4D97-AF65-F5344CB8AC3E}">
        <p14:creationId xmlns:p14="http://schemas.microsoft.com/office/powerpoint/2010/main" val="311477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395ED3-E5A7-446E-8464-671BA6B6C0FA}" type="slidenum">
              <a:rPr lang="en-GB" smtClean="0"/>
              <a:t>10</a:t>
            </a:fld>
            <a:endParaRPr lang="en-GB"/>
          </a:p>
        </p:txBody>
      </p:sp>
    </p:spTree>
    <p:extLst>
      <p:ext uri="{BB962C8B-B14F-4D97-AF65-F5344CB8AC3E}">
        <p14:creationId xmlns:p14="http://schemas.microsoft.com/office/powerpoint/2010/main" val="2879828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D7520-F1F5-95BD-8A42-3C153D4B0F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063DC4-FD45-DF16-06C7-BF0A854729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CF9868-0301-C409-FF25-1B0939DF8C0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B366E30-C663-CB9C-85BF-94968A4A65C4}"/>
              </a:ext>
            </a:extLst>
          </p:cNvPr>
          <p:cNvSpPr>
            <a:spLocks noGrp="1"/>
          </p:cNvSpPr>
          <p:nvPr>
            <p:ph type="sldNum" sz="quarter" idx="5"/>
          </p:nvPr>
        </p:nvSpPr>
        <p:spPr/>
        <p:txBody>
          <a:bodyPr/>
          <a:lstStyle/>
          <a:p>
            <a:fld id="{C4395ED3-E5A7-446E-8464-671BA6B6C0FA}" type="slidenum">
              <a:rPr lang="en-GB" smtClean="0"/>
              <a:t>11</a:t>
            </a:fld>
            <a:endParaRPr lang="en-GB"/>
          </a:p>
        </p:txBody>
      </p:sp>
    </p:spTree>
    <p:extLst>
      <p:ext uri="{BB962C8B-B14F-4D97-AF65-F5344CB8AC3E}">
        <p14:creationId xmlns:p14="http://schemas.microsoft.com/office/powerpoint/2010/main" val="2998276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72821"/>
            <a:ext cx="10363200" cy="1470025"/>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528591"/>
            <a:ext cx="8534400" cy="1752600"/>
          </a:xfrm>
        </p:spPr>
        <p:txBody>
          <a:bodyPr>
            <a:normAutofit/>
          </a:bodyPr>
          <a:lstStyle>
            <a:lvl1pPr marL="0" indent="0" algn="ctr">
              <a:buNone/>
              <a:defRPr sz="28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CA5FA6B9-BFDC-829A-626C-F088ED0AE64B}"/>
              </a:ext>
            </a:extLst>
          </p:cNvPr>
          <p:cNvCxnSpPr>
            <a:cxnSpLocks/>
          </p:cNvCxnSpPr>
          <p:nvPr userDrawn="1"/>
        </p:nvCxnSpPr>
        <p:spPr>
          <a:xfrm>
            <a:off x="431373" y="5805264"/>
            <a:ext cx="112846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4B15563-8FE7-7EF7-1C17-AE2CDA7D62BF}"/>
              </a:ext>
            </a:extLst>
          </p:cNvPr>
          <p:cNvGrpSpPr/>
          <p:nvPr userDrawn="1"/>
        </p:nvGrpSpPr>
        <p:grpSpPr>
          <a:xfrm>
            <a:off x="431374" y="5927758"/>
            <a:ext cx="11284681" cy="430887"/>
            <a:chOff x="-2667438" y="5877272"/>
            <a:chExt cx="11559918" cy="430887"/>
          </a:xfrm>
        </p:grpSpPr>
        <p:sp>
          <p:nvSpPr>
            <p:cNvPr id="9" name="Text Box 7">
              <a:extLst>
                <a:ext uri="{FF2B5EF4-FFF2-40B4-BE49-F238E27FC236}">
                  <a16:creationId xmlns:a16="http://schemas.microsoft.com/office/drawing/2014/main" id="{A68B3572-91BC-1834-9B2E-6F2F4E375751}"/>
                </a:ext>
              </a:extLst>
            </p:cNvPr>
            <p:cNvSpPr txBox="1">
              <a:spLocks noChangeArrowheads="1"/>
            </p:cNvSpPr>
            <p:nvPr/>
          </p:nvSpPr>
          <p:spPr bwMode="auto">
            <a:xfrm>
              <a:off x="5004048" y="5877272"/>
              <a:ext cx="388843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a:solidFill>
                    <a:schemeClr val="tx1"/>
                  </a:solidFill>
                  <a:latin typeface="HelveticaNeue LT 55 Roman" pitchFamily="2" charset="0"/>
                </a:defRPr>
              </a:lvl1pPr>
              <a:lvl2pPr marL="742950" indent="-285750" eaLnBrk="0" hangingPunct="0">
                <a:defRPr>
                  <a:solidFill>
                    <a:schemeClr val="tx1"/>
                  </a:solidFill>
                  <a:latin typeface="HelveticaNeue LT 55 Roman" pitchFamily="2" charset="0"/>
                </a:defRPr>
              </a:lvl2pPr>
              <a:lvl3pPr marL="1143000" indent="-228600" eaLnBrk="0" hangingPunct="0">
                <a:defRPr>
                  <a:solidFill>
                    <a:schemeClr val="tx1"/>
                  </a:solidFill>
                  <a:latin typeface="HelveticaNeue LT 55 Roman" pitchFamily="2" charset="0"/>
                </a:defRPr>
              </a:lvl3pPr>
              <a:lvl4pPr marL="1600200" indent="-228600" eaLnBrk="0" hangingPunct="0">
                <a:defRPr>
                  <a:solidFill>
                    <a:schemeClr val="tx1"/>
                  </a:solidFill>
                  <a:latin typeface="HelveticaNeue LT 55 Roman" pitchFamily="2" charset="0"/>
                </a:defRPr>
              </a:lvl4pPr>
              <a:lvl5pPr marL="2057400" indent="-228600" eaLnBrk="0" hangingPunct="0">
                <a:defRPr>
                  <a:solidFill>
                    <a:schemeClr val="tx1"/>
                  </a:solidFill>
                  <a:latin typeface="HelveticaNeue LT 55 Roman" pitchFamily="2" charset="0"/>
                </a:defRPr>
              </a:lvl5pPr>
              <a:lvl6pPr marL="2514600" indent="-228600" eaLnBrk="0" fontAlgn="base" hangingPunct="0">
                <a:spcBef>
                  <a:spcPct val="0"/>
                </a:spcBef>
                <a:spcAft>
                  <a:spcPct val="0"/>
                </a:spcAft>
                <a:defRPr>
                  <a:solidFill>
                    <a:schemeClr val="tx1"/>
                  </a:solidFill>
                  <a:latin typeface="HelveticaNeue LT 55 Roman" pitchFamily="2" charset="0"/>
                </a:defRPr>
              </a:lvl6pPr>
              <a:lvl7pPr marL="2971800" indent="-228600" eaLnBrk="0" fontAlgn="base" hangingPunct="0">
                <a:spcBef>
                  <a:spcPct val="0"/>
                </a:spcBef>
                <a:spcAft>
                  <a:spcPct val="0"/>
                </a:spcAft>
                <a:defRPr>
                  <a:solidFill>
                    <a:schemeClr val="tx1"/>
                  </a:solidFill>
                  <a:latin typeface="HelveticaNeue LT 55 Roman" pitchFamily="2" charset="0"/>
                </a:defRPr>
              </a:lvl7pPr>
              <a:lvl8pPr marL="3429000" indent="-228600" eaLnBrk="0" fontAlgn="base" hangingPunct="0">
                <a:spcBef>
                  <a:spcPct val="0"/>
                </a:spcBef>
                <a:spcAft>
                  <a:spcPct val="0"/>
                </a:spcAft>
                <a:defRPr>
                  <a:solidFill>
                    <a:schemeClr val="tx1"/>
                  </a:solidFill>
                  <a:latin typeface="HelveticaNeue LT 55 Roman" pitchFamily="2" charset="0"/>
                </a:defRPr>
              </a:lvl8pPr>
              <a:lvl9pPr marL="3886200" indent="-228600" eaLnBrk="0" fontAlgn="base" hangingPunct="0">
                <a:spcBef>
                  <a:spcPct val="0"/>
                </a:spcBef>
                <a:spcAft>
                  <a:spcPct val="0"/>
                </a:spcAft>
                <a:defRPr>
                  <a:solidFill>
                    <a:schemeClr val="tx1"/>
                  </a:solidFill>
                  <a:latin typeface="HelveticaNeue LT 55 Roman" pitchFamily="2" charset="0"/>
                </a:defRPr>
              </a:lvl9pPr>
            </a:lstStyle>
            <a:p>
              <a:pPr algn="r" eaLnBrk="1" hangingPunct="1"/>
              <a:r>
                <a:rPr lang="en-GB" altLang="en-US" sz="1400" dirty="0">
                  <a:solidFill>
                    <a:schemeClr val="bg1"/>
                  </a:solidFill>
                  <a:latin typeface="Arial" panose="020B0604020202020204" pitchFamily="34" charset="0"/>
                  <a:cs typeface="Arial" panose="020B0604020202020204" pitchFamily="34" charset="0"/>
                </a:rPr>
                <a:t>Patent and Trade Mark Attorneys</a:t>
              </a:r>
            </a:p>
            <a:p>
              <a:pPr algn="r" eaLnBrk="1" hangingPunct="1"/>
              <a:r>
                <a:rPr lang="en-GB" altLang="en-US" sz="1400" dirty="0">
                  <a:solidFill>
                    <a:schemeClr val="bg1"/>
                  </a:solidFill>
                  <a:latin typeface="Arial" panose="020B0604020202020204" pitchFamily="34" charset="0"/>
                  <a:cs typeface="Arial" panose="020B0604020202020204" pitchFamily="34" charset="0"/>
                </a:rPr>
                <a:t>www.forresters-ip.com </a:t>
              </a:r>
            </a:p>
          </p:txBody>
        </p:sp>
        <p:sp>
          <p:nvSpPr>
            <p:cNvPr id="10" name="Rectangle 9">
              <a:extLst>
                <a:ext uri="{FF2B5EF4-FFF2-40B4-BE49-F238E27FC236}">
                  <a16:creationId xmlns:a16="http://schemas.microsoft.com/office/drawing/2014/main" id="{95DA6C1D-89DE-D238-D046-57E7492311E6}"/>
                </a:ext>
              </a:extLst>
            </p:cNvPr>
            <p:cNvSpPr/>
            <p:nvPr/>
          </p:nvSpPr>
          <p:spPr>
            <a:xfrm>
              <a:off x="-2667438" y="5877272"/>
              <a:ext cx="5212677" cy="307777"/>
            </a:xfrm>
            <a:prstGeom prst="rect">
              <a:avLst/>
            </a:prstGeom>
          </p:spPr>
          <p:txBody>
            <a:bodyPr wrap="square" lIns="0" rIns="0">
              <a:spAutoFit/>
            </a:bodyPr>
            <a:lstStyle/>
            <a:p>
              <a:r>
                <a:rPr lang="en-GB" altLang="en-US" sz="1400" dirty="0">
                  <a:solidFill>
                    <a:schemeClr val="bg1"/>
                  </a:solidFill>
                  <a:latin typeface="Arial" panose="020B0604020202020204" pitchFamily="34" charset="0"/>
                  <a:cs typeface="Arial" panose="020B0604020202020204" pitchFamily="34" charset="0"/>
                </a:rPr>
                <a:t>Birmingham | Liverpool | London | Munich</a:t>
              </a:r>
            </a:p>
          </p:txBody>
        </p:sp>
      </p:grpSp>
      <p:pic>
        <p:nvPicPr>
          <p:cNvPr id="12" name="Picture 11">
            <a:extLst>
              <a:ext uri="{FF2B5EF4-FFF2-40B4-BE49-F238E27FC236}">
                <a16:creationId xmlns:a16="http://schemas.microsoft.com/office/drawing/2014/main" id="{72299280-3E15-2FAA-69B4-34EE5588C21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448460" y="392992"/>
            <a:ext cx="3250507" cy="648070"/>
          </a:xfrm>
          <a:prstGeom prst="rect">
            <a:avLst/>
          </a:prstGeom>
        </p:spPr>
      </p:pic>
    </p:spTree>
    <p:extLst>
      <p:ext uri="{BB962C8B-B14F-4D97-AF65-F5344CB8AC3E}">
        <p14:creationId xmlns:p14="http://schemas.microsoft.com/office/powerpoint/2010/main" val="733593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Two Present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49D5885-33A2-32FC-B6E3-D29AAB5F4A68}"/>
              </a:ext>
            </a:extLst>
          </p:cNvPr>
          <p:cNvCxnSpPr>
            <a:cxnSpLocks/>
          </p:cNvCxnSpPr>
          <p:nvPr userDrawn="1"/>
        </p:nvCxnSpPr>
        <p:spPr>
          <a:xfrm>
            <a:off x="431371" y="6309320"/>
            <a:ext cx="112321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D3709A3-C0AA-FA96-799D-7AC179BFE4F1}"/>
              </a:ext>
            </a:extLst>
          </p:cNvPr>
          <p:cNvSpPr txBox="1"/>
          <p:nvPr userDrawn="1"/>
        </p:nvSpPr>
        <p:spPr>
          <a:xfrm>
            <a:off x="9454084" y="6403553"/>
            <a:ext cx="2324656" cy="276999"/>
          </a:xfrm>
          <a:prstGeom prst="rect">
            <a:avLst/>
          </a:prstGeom>
          <a:noFill/>
        </p:spPr>
        <p:txBody>
          <a:bodyPr wrap="square" rtlCol="0">
            <a:spAutoFit/>
          </a:bodyPr>
          <a:lstStyle/>
          <a:p>
            <a:pPr algn="r"/>
            <a:r>
              <a:rPr lang="en-GB" sz="1200" dirty="0">
                <a:solidFill>
                  <a:schemeClr val="bg1"/>
                </a:solidFill>
                <a:latin typeface="Arial" panose="020B0604020202020204" pitchFamily="34" charset="0"/>
                <a:cs typeface="Arial" panose="020B0604020202020204" pitchFamily="34" charset="0"/>
              </a:rPr>
              <a:t>www.forresters-ip.com</a:t>
            </a:r>
          </a:p>
        </p:txBody>
      </p:sp>
      <p:sp>
        <p:nvSpPr>
          <p:cNvPr id="11" name="TextBox 10">
            <a:extLst>
              <a:ext uri="{FF2B5EF4-FFF2-40B4-BE49-F238E27FC236}">
                <a16:creationId xmlns:a16="http://schemas.microsoft.com/office/drawing/2014/main" id="{4EC3E0EA-5269-5FF9-259C-A081771CAFD5}"/>
              </a:ext>
            </a:extLst>
          </p:cNvPr>
          <p:cNvSpPr txBox="1"/>
          <p:nvPr userDrawn="1"/>
        </p:nvSpPr>
        <p:spPr>
          <a:xfrm>
            <a:off x="4876800" y="159026"/>
            <a:ext cx="0" cy="0"/>
          </a:xfrm>
          <a:prstGeom prst="rect">
            <a:avLst/>
          </a:prstGeom>
        </p:spPr>
        <p:txBody>
          <a:bodyPr vert="horz" wrap="none" lIns="91440" tIns="45720" rIns="91440" bIns="45720" rtlCol="0">
            <a:normAutofit fontScale="25000" lnSpcReduction="20000"/>
          </a:bodyPr>
          <a:lstStyle/>
          <a:p>
            <a:pPr marL="0" indent="0" algn="l">
              <a:lnSpc>
                <a:spcPct val="114000"/>
              </a:lnSpc>
              <a:buNone/>
            </a:pPr>
            <a:endParaRPr lang="en-US" sz="2000" dirty="0">
              <a:solidFill>
                <a:srgbClr val="8D857D"/>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C3E1A00-606E-9EA7-48A1-984EF388E6DE}"/>
              </a:ext>
            </a:extLst>
          </p:cNvPr>
          <p:cNvSpPr txBox="1"/>
          <p:nvPr userDrawn="1"/>
        </p:nvSpPr>
        <p:spPr>
          <a:xfrm>
            <a:off x="7335528" y="3658331"/>
            <a:ext cx="2215543" cy="338554"/>
          </a:xfrm>
          <a:prstGeom prst="rect">
            <a:avLst/>
          </a:prstGeom>
          <a:noFill/>
        </p:spPr>
        <p:txBody>
          <a:bodyPr wrap="none" rtlCol="0">
            <a:spAutoFit/>
          </a:bodyPr>
          <a:lstStyle/>
          <a:p>
            <a:r>
              <a:rPr lang="en-GB" altLang="en-US" sz="1600" dirty="0">
                <a:solidFill>
                  <a:schemeClr val="bg1"/>
                </a:solidFill>
                <a:latin typeface="Arial" panose="020B0604020202020204" pitchFamily="34" charset="0"/>
                <a:cs typeface="Arial" panose="020B0604020202020204" pitchFamily="34" charset="0"/>
              </a:rPr>
              <a:t>www.forresters-ip.com</a:t>
            </a:r>
            <a:endParaRPr lang="en-GB" sz="1600" dirty="0">
              <a:solidFill>
                <a:schemeClr val="bg1"/>
              </a:solidFill>
            </a:endParaRPr>
          </a:p>
        </p:txBody>
      </p:sp>
      <p:sp>
        <p:nvSpPr>
          <p:cNvPr id="8" name="TextBox 7">
            <a:extLst>
              <a:ext uri="{FF2B5EF4-FFF2-40B4-BE49-F238E27FC236}">
                <a16:creationId xmlns:a16="http://schemas.microsoft.com/office/drawing/2014/main" id="{7048F6F9-0759-8B28-ED1C-4C1B6AA5E4CC}"/>
              </a:ext>
            </a:extLst>
          </p:cNvPr>
          <p:cNvSpPr txBox="1"/>
          <p:nvPr userDrawn="1"/>
        </p:nvSpPr>
        <p:spPr>
          <a:xfrm>
            <a:off x="7314423" y="4351102"/>
            <a:ext cx="1449436" cy="338554"/>
          </a:xfrm>
          <a:prstGeom prst="rect">
            <a:avLst/>
          </a:prstGeom>
          <a:noFill/>
        </p:spPr>
        <p:txBody>
          <a:bodyPr wrap="none" rtlCol="0">
            <a:spAutoFit/>
          </a:bodyPr>
          <a:lstStyle/>
          <a:p>
            <a:r>
              <a:rPr lang="en-GB" sz="1600" dirty="0">
                <a:solidFill>
                  <a:schemeClr val="bg1"/>
                </a:solidFill>
                <a:latin typeface="Arial" panose="020B0604020202020204" pitchFamily="34" charset="0"/>
                <a:cs typeface="Arial" panose="020B0604020202020204" pitchFamily="34" charset="0"/>
              </a:rPr>
              <a:t>Follow us on: </a:t>
            </a:r>
          </a:p>
        </p:txBody>
      </p:sp>
      <p:pic>
        <p:nvPicPr>
          <p:cNvPr id="10" name="Picture 11">
            <a:extLst>
              <a:ext uri="{FF2B5EF4-FFF2-40B4-BE49-F238E27FC236}">
                <a16:creationId xmlns:a16="http://schemas.microsoft.com/office/drawing/2014/main" id="{5C1ACCA5-6250-4196-2C1F-77AA120E9D6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06696" y="4793282"/>
            <a:ext cx="431152" cy="30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5EE3D109-3C25-1C86-AFBA-214FCB3B1848}"/>
              </a:ext>
            </a:extLst>
          </p:cNvPr>
          <p:cNvSpPr txBox="1"/>
          <p:nvPr userDrawn="1"/>
        </p:nvSpPr>
        <p:spPr>
          <a:xfrm>
            <a:off x="2751996" y="1340768"/>
            <a:ext cx="6590904" cy="936104"/>
          </a:xfrm>
          <a:prstGeom prst="rect">
            <a:avLst/>
          </a:prstGeom>
        </p:spPr>
        <p:txBody>
          <a:bodyPr vert="horz" wrap="square" lIns="91440" tIns="45720" rIns="91440" bIns="45720" rtlCol="0">
            <a:noAutofit/>
          </a:bodyPr>
          <a:lstStyle/>
          <a:p>
            <a:pPr marL="0" indent="0" algn="ctr">
              <a:lnSpc>
                <a:spcPct val="114000"/>
              </a:lnSpc>
              <a:buNone/>
            </a:pPr>
            <a:r>
              <a:rPr lang="en-US" sz="5400" dirty="0">
                <a:solidFill>
                  <a:schemeClr val="bg1"/>
                </a:solidFill>
                <a:latin typeface="Arial" panose="020B0604020202020204" pitchFamily="34" charset="0"/>
                <a:cs typeface="Arial" panose="020B0604020202020204" pitchFamily="34" charset="0"/>
              </a:rPr>
              <a:t>Thank You</a:t>
            </a:r>
          </a:p>
        </p:txBody>
      </p:sp>
      <p:cxnSp>
        <p:nvCxnSpPr>
          <p:cNvPr id="13" name="Straight Connector 12">
            <a:extLst>
              <a:ext uri="{FF2B5EF4-FFF2-40B4-BE49-F238E27FC236}">
                <a16:creationId xmlns:a16="http://schemas.microsoft.com/office/drawing/2014/main" id="{1A4BD5D5-277E-B09E-433C-90A10B80E1F3}"/>
              </a:ext>
            </a:extLst>
          </p:cNvPr>
          <p:cNvCxnSpPr>
            <a:cxnSpLocks/>
          </p:cNvCxnSpPr>
          <p:nvPr userDrawn="1"/>
        </p:nvCxnSpPr>
        <p:spPr>
          <a:xfrm>
            <a:off x="7462295" y="4149080"/>
            <a:ext cx="14401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8C306945-A345-EB7E-1A76-6BF0B24754AF}"/>
              </a:ext>
            </a:extLst>
          </p:cNvPr>
          <p:cNvSpPr>
            <a:spLocks noGrp="1"/>
          </p:cNvSpPr>
          <p:nvPr>
            <p:ph type="pic" sz="quarter" idx="10" hasCustomPrompt="1"/>
          </p:nvPr>
        </p:nvSpPr>
        <p:spPr>
          <a:xfrm>
            <a:off x="3945485" y="2587463"/>
            <a:ext cx="2972079" cy="2520950"/>
          </a:xfrm>
          <a:ln>
            <a:noFill/>
          </a:ln>
        </p:spPr>
        <p:txBody>
          <a:bodyPr/>
          <a:lstStyle/>
          <a:p>
            <a:r>
              <a:rPr lang="en-US" dirty="0"/>
              <a:t>Presenter Photo here</a:t>
            </a:r>
          </a:p>
        </p:txBody>
      </p:sp>
      <p:sp>
        <p:nvSpPr>
          <p:cNvPr id="2" name="Picture Placeholder 16">
            <a:extLst>
              <a:ext uri="{FF2B5EF4-FFF2-40B4-BE49-F238E27FC236}">
                <a16:creationId xmlns:a16="http://schemas.microsoft.com/office/drawing/2014/main" id="{5D23C5A2-3CAA-F2D0-DC7B-ADDC3EC0E6B6}"/>
              </a:ext>
            </a:extLst>
          </p:cNvPr>
          <p:cNvSpPr>
            <a:spLocks noGrp="1"/>
          </p:cNvSpPr>
          <p:nvPr>
            <p:ph type="pic" sz="quarter" idx="11" hasCustomPrompt="1"/>
          </p:nvPr>
        </p:nvSpPr>
        <p:spPr>
          <a:xfrm>
            <a:off x="701038" y="2580130"/>
            <a:ext cx="2972079" cy="2520950"/>
          </a:xfrm>
          <a:ln>
            <a:noFill/>
          </a:ln>
        </p:spPr>
        <p:txBody>
          <a:bodyPr/>
          <a:lstStyle/>
          <a:p>
            <a:r>
              <a:rPr lang="en-US" dirty="0"/>
              <a:t>Presenter Photo here</a:t>
            </a:r>
          </a:p>
        </p:txBody>
      </p:sp>
      <p:sp>
        <p:nvSpPr>
          <p:cNvPr id="3" name="Text Placeholder 5">
            <a:extLst>
              <a:ext uri="{FF2B5EF4-FFF2-40B4-BE49-F238E27FC236}">
                <a16:creationId xmlns:a16="http://schemas.microsoft.com/office/drawing/2014/main" id="{0317D4D2-69A4-E752-830B-A33A4D5096E1}"/>
              </a:ext>
            </a:extLst>
          </p:cNvPr>
          <p:cNvSpPr>
            <a:spLocks noGrp="1"/>
          </p:cNvSpPr>
          <p:nvPr>
            <p:ph type="body" sz="quarter" idx="12" hasCustomPrompt="1"/>
          </p:nvPr>
        </p:nvSpPr>
        <p:spPr>
          <a:xfrm>
            <a:off x="7406696" y="2599238"/>
            <a:ext cx="4161912" cy="338545"/>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GB" dirty="0"/>
              <a:t>Your email here</a:t>
            </a:r>
            <a:endParaRPr lang="en-US" dirty="0"/>
          </a:p>
        </p:txBody>
      </p:sp>
      <p:sp>
        <p:nvSpPr>
          <p:cNvPr id="6" name="Text Placeholder 5">
            <a:extLst>
              <a:ext uri="{FF2B5EF4-FFF2-40B4-BE49-F238E27FC236}">
                <a16:creationId xmlns:a16="http://schemas.microsoft.com/office/drawing/2014/main" id="{7E36555A-9D6D-DA60-283B-46CF40EA70E6}"/>
              </a:ext>
            </a:extLst>
          </p:cNvPr>
          <p:cNvSpPr>
            <a:spLocks noGrp="1"/>
          </p:cNvSpPr>
          <p:nvPr>
            <p:ph type="body" sz="quarter" idx="13" hasCustomPrompt="1"/>
          </p:nvPr>
        </p:nvSpPr>
        <p:spPr>
          <a:xfrm>
            <a:off x="7406696" y="3167596"/>
            <a:ext cx="4161912" cy="338545"/>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GB" dirty="0"/>
              <a:t>Your email here</a:t>
            </a:r>
            <a:endParaRPr lang="en-US" dirty="0"/>
          </a:p>
        </p:txBody>
      </p:sp>
    </p:spTree>
    <p:extLst>
      <p:ext uri="{BB962C8B-B14F-4D97-AF65-F5344CB8AC3E}">
        <p14:creationId xmlns:p14="http://schemas.microsoft.com/office/powerpoint/2010/main" val="2910867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0236CF-361B-4373-B647-3952B98F4184}" type="datetimeFigureOut">
              <a:rPr lang="en-GB" smtClean="0"/>
              <a:t>02/12/2025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D7C3B4-BDF8-4979-BA35-FC8255AC02F8}" type="slidenum">
              <a:rPr lang="en-GB" smtClean="0"/>
              <a:t>‹#›</a:t>
            </a:fld>
            <a:endParaRPr lang="en-GB"/>
          </a:p>
        </p:txBody>
      </p:sp>
    </p:spTree>
    <p:extLst>
      <p:ext uri="{BB962C8B-B14F-4D97-AF65-F5344CB8AC3E}">
        <p14:creationId xmlns:p14="http://schemas.microsoft.com/office/powerpoint/2010/main" val="217829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0236CF-361B-4373-B647-3952B98F4184}" type="datetimeFigureOut">
              <a:rPr lang="en-GB" smtClean="0"/>
              <a:t>02/12/2025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D7C3B4-BDF8-4979-BA35-FC8255AC02F8}" type="slidenum">
              <a:rPr lang="en-GB" smtClean="0"/>
              <a:t>‹#›</a:t>
            </a:fld>
            <a:endParaRPr lang="en-GB"/>
          </a:p>
        </p:txBody>
      </p:sp>
    </p:spTree>
    <p:extLst>
      <p:ext uri="{BB962C8B-B14F-4D97-AF65-F5344CB8AC3E}">
        <p14:creationId xmlns:p14="http://schemas.microsoft.com/office/powerpoint/2010/main" val="2595087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0236CF-361B-4373-B647-3952B98F4184}" type="datetimeFigureOut">
              <a:rPr lang="en-GB" smtClean="0"/>
              <a:t>02/12/2025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D7C3B4-BDF8-4979-BA35-FC8255AC02F8}" type="slidenum">
              <a:rPr lang="en-GB" smtClean="0"/>
              <a:t>‹#›</a:t>
            </a:fld>
            <a:endParaRPr lang="en-GB"/>
          </a:p>
        </p:txBody>
      </p:sp>
    </p:spTree>
    <p:extLst>
      <p:ext uri="{BB962C8B-B14F-4D97-AF65-F5344CB8AC3E}">
        <p14:creationId xmlns:p14="http://schemas.microsoft.com/office/powerpoint/2010/main" val="3836708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236CF-361B-4373-B647-3952B98F4184}" type="datetimeFigureOut">
              <a:rPr lang="en-GB" smtClean="0"/>
              <a:t>02/12/2025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D7C3B4-BDF8-4979-BA35-FC8255AC02F8}" type="slidenum">
              <a:rPr lang="en-GB" smtClean="0"/>
              <a:t>‹#›</a:t>
            </a:fld>
            <a:endParaRPr lang="en-GB"/>
          </a:p>
        </p:txBody>
      </p:sp>
    </p:spTree>
    <p:extLst>
      <p:ext uri="{BB962C8B-B14F-4D97-AF65-F5344CB8AC3E}">
        <p14:creationId xmlns:p14="http://schemas.microsoft.com/office/powerpoint/2010/main" val="5603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0236CF-361B-4373-B647-3952B98F4184}" type="datetimeFigureOut">
              <a:rPr lang="en-GB" smtClean="0"/>
              <a:t>02/12/2025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D7C3B4-BDF8-4979-BA35-FC8255AC02F8}" type="slidenum">
              <a:rPr lang="en-GB" smtClean="0"/>
              <a:t>‹#›</a:t>
            </a:fld>
            <a:endParaRPr lang="en-GB"/>
          </a:p>
        </p:txBody>
      </p:sp>
    </p:spTree>
    <p:extLst>
      <p:ext uri="{BB962C8B-B14F-4D97-AF65-F5344CB8AC3E}">
        <p14:creationId xmlns:p14="http://schemas.microsoft.com/office/powerpoint/2010/main" val="104581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92901"/>
            <a:ext cx="10363200" cy="1470025"/>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cxnSp>
        <p:nvCxnSpPr>
          <p:cNvPr id="4" name="Straight Connector 3">
            <a:extLst>
              <a:ext uri="{FF2B5EF4-FFF2-40B4-BE49-F238E27FC236}">
                <a16:creationId xmlns:a16="http://schemas.microsoft.com/office/drawing/2014/main" id="{549D5885-33A2-32FC-B6E3-D29AAB5F4A68}"/>
              </a:ext>
            </a:extLst>
          </p:cNvPr>
          <p:cNvCxnSpPr>
            <a:cxnSpLocks/>
          </p:cNvCxnSpPr>
          <p:nvPr userDrawn="1"/>
        </p:nvCxnSpPr>
        <p:spPr>
          <a:xfrm>
            <a:off x="431371" y="6309320"/>
            <a:ext cx="112321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D3709A3-C0AA-FA96-799D-7AC179BFE4F1}"/>
              </a:ext>
            </a:extLst>
          </p:cNvPr>
          <p:cNvSpPr txBox="1"/>
          <p:nvPr userDrawn="1"/>
        </p:nvSpPr>
        <p:spPr>
          <a:xfrm>
            <a:off x="9454084" y="6403553"/>
            <a:ext cx="2324656" cy="276999"/>
          </a:xfrm>
          <a:prstGeom prst="rect">
            <a:avLst/>
          </a:prstGeom>
          <a:noFill/>
        </p:spPr>
        <p:txBody>
          <a:bodyPr wrap="square" rtlCol="0">
            <a:spAutoFit/>
          </a:bodyPr>
          <a:lstStyle/>
          <a:p>
            <a:pPr algn="r"/>
            <a:r>
              <a:rPr lang="en-GB" sz="1200" dirty="0">
                <a:solidFill>
                  <a:schemeClr val="bg1"/>
                </a:solidFill>
                <a:latin typeface="Arial" panose="020B0604020202020204" pitchFamily="34" charset="0"/>
                <a:cs typeface="Arial" panose="020B0604020202020204" pitchFamily="34" charset="0"/>
              </a:rPr>
              <a:t>www.forresters-ip.com</a:t>
            </a:r>
          </a:p>
        </p:txBody>
      </p:sp>
      <p:sp>
        <p:nvSpPr>
          <p:cNvPr id="11" name="TextBox 10">
            <a:extLst>
              <a:ext uri="{FF2B5EF4-FFF2-40B4-BE49-F238E27FC236}">
                <a16:creationId xmlns:a16="http://schemas.microsoft.com/office/drawing/2014/main" id="{4EC3E0EA-5269-5FF9-259C-A081771CAFD5}"/>
              </a:ext>
            </a:extLst>
          </p:cNvPr>
          <p:cNvSpPr txBox="1"/>
          <p:nvPr userDrawn="1"/>
        </p:nvSpPr>
        <p:spPr>
          <a:xfrm>
            <a:off x="4876800" y="159026"/>
            <a:ext cx="0" cy="0"/>
          </a:xfrm>
          <a:prstGeom prst="rect">
            <a:avLst/>
          </a:prstGeom>
        </p:spPr>
        <p:txBody>
          <a:bodyPr vert="horz" wrap="none" lIns="91440" tIns="45720" rIns="91440" bIns="45720" rtlCol="0">
            <a:normAutofit fontScale="25000" lnSpcReduction="20000"/>
          </a:bodyPr>
          <a:lstStyle/>
          <a:p>
            <a:pPr marL="0" indent="0" algn="l">
              <a:lnSpc>
                <a:spcPct val="114000"/>
              </a:lnSpc>
              <a:buNone/>
            </a:pPr>
            <a:endParaRPr lang="en-US" sz="2000" dirty="0">
              <a:solidFill>
                <a:srgbClr val="8D85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541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Quote Slide with Image">
    <p:bg>
      <p:bgPr>
        <a:solidFill>
          <a:srgbClr val="0085AD"/>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49D5885-33A2-32FC-B6E3-D29AAB5F4A68}"/>
              </a:ext>
            </a:extLst>
          </p:cNvPr>
          <p:cNvCxnSpPr>
            <a:cxnSpLocks/>
          </p:cNvCxnSpPr>
          <p:nvPr userDrawn="1"/>
        </p:nvCxnSpPr>
        <p:spPr>
          <a:xfrm>
            <a:off x="431371" y="6309320"/>
            <a:ext cx="112321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D3709A3-C0AA-FA96-799D-7AC179BFE4F1}"/>
              </a:ext>
            </a:extLst>
          </p:cNvPr>
          <p:cNvSpPr txBox="1"/>
          <p:nvPr userDrawn="1"/>
        </p:nvSpPr>
        <p:spPr>
          <a:xfrm>
            <a:off x="9454084" y="6403553"/>
            <a:ext cx="2324656" cy="276999"/>
          </a:xfrm>
          <a:prstGeom prst="rect">
            <a:avLst/>
          </a:prstGeom>
          <a:noFill/>
        </p:spPr>
        <p:txBody>
          <a:bodyPr wrap="square" rtlCol="0">
            <a:spAutoFit/>
          </a:bodyPr>
          <a:lstStyle/>
          <a:p>
            <a:pPr algn="r"/>
            <a:r>
              <a:rPr lang="en-GB" sz="1200" dirty="0">
                <a:solidFill>
                  <a:schemeClr val="bg1"/>
                </a:solidFill>
                <a:latin typeface="Arial" panose="020B0604020202020204" pitchFamily="34" charset="0"/>
                <a:cs typeface="Arial" panose="020B0604020202020204" pitchFamily="34" charset="0"/>
              </a:rPr>
              <a:t>www.forresters-ip.com</a:t>
            </a:r>
          </a:p>
        </p:txBody>
      </p:sp>
      <p:sp>
        <p:nvSpPr>
          <p:cNvPr id="11" name="TextBox 10">
            <a:extLst>
              <a:ext uri="{FF2B5EF4-FFF2-40B4-BE49-F238E27FC236}">
                <a16:creationId xmlns:a16="http://schemas.microsoft.com/office/drawing/2014/main" id="{4EC3E0EA-5269-5FF9-259C-A081771CAFD5}"/>
              </a:ext>
            </a:extLst>
          </p:cNvPr>
          <p:cNvSpPr txBox="1"/>
          <p:nvPr userDrawn="1"/>
        </p:nvSpPr>
        <p:spPr>
          <a:xfrm>
            <a:off x="4876800" y="159026"/>
            <a:ext cx="0" cy="0"/>
          </a:xfrm>
          <a:prstGeom prst="rect">
            <a:avLst/>
          </a:prstGeom>
        </p:spPr>
        <p:txBody>
          <a:bodyPr vert="horz" wrap="none" lIns="91440" tIns="45720" rIns="91440" bIns="45720" rtlCol="0">
            <a:normAutofit fontScale="25000" lnSpcReduction="20000"/>
          </a:bodyPr>
          <a:lstStyle/>
          <a:p>
            <a:pPr marL="0" indent="0" algn="l">
              <a:lnSpc>
                <a:spcPct val="114000"/>
              </a:lnSpc>
              <a:buNone/>
            </a:pPr>
            <a:endParaRPr lang="en-US" sz="2000" dirty="0">
              <a:solidFill>
                <a:srgbClr val="8D857D"/>
              </a:solidFill>
              <a:latin typeface="Arial" panose="020B0604020202020204" pitchFamily="34" charset="0"/>
              <a:cs typeface="Arial" panose="020B0604020202020204" pitchFamily="34" charset="0"/>
            </a:endParaRPr>
          </a:p>
        </p:txBody>
      </p:sp>
      <p:sp>
        <p:nvSpPr>
          <p:cNvPr id="6" name="Picture Placeholder 5">
            <a:extLst>
              <a:ext uri="{FF2B5EF4-FFF2-40B4-BE49-F238E27FC236}">
                <a16:creationId xmlns:a16="http://schemas.microsoft.com/office/drawing/2014/main" id="{8927BAE8-D6BA-0B59-876B-31E843E0E863}"/>
              </a:ext>
            </a:extLst>
          </p:cNvPr>
          <p:cNvSpPr>
            <a:spLocks noGrp="1"/>
          </p:cNvSpPr>
          <p:nvPr>
            <p:ph type="pic" sz="quarter" idx="10"/>
          </p:nvPr>
        </p:nvSpPr>
        <p:spPr>
          <a:xfrm>
            <a:off x="914400" y="620718"/>
            <a:ext cx="10363200" cy="3887787"/>
          </a:xfrm>
        </p:spPr>
        <p:txBody>
          <a:bodyPr/>
          <a:lstStyle/>
          <a:p>
            <a:endParaRPr lang="en-US"/>
          </a:p>
        </p:txBody>
      </p:sp>
      <p:sp>
        <p:nvSpPr>
          <p:cNvPr id="7" name="TextBox 6">
            <a:extLst>
              <a:ext uri="{FF2B5EF4-FFF2-40B4-BE49-F238E27FC236}">
                <a16:creationId xmlns:a16="http://schemas.microsoft.com/office/drawing/2014/main" id="{4EB863CE-7645-1968-41E8-4FB3C1F7676A}"/>
              </a:ext>
            </a:extLst>
          </p:cNvPr>
          <p:cNvSpPr txBox="1"/>
          <p:nvPr userDrawn="1"/>
        </p:nvSpPr>
        <p:spPr>
          <a:xfrm>
            <a:off x="3313044" y="288235"/>
            <a:ext cx="0" cy="0"/>
          </a:xfrm>
          <a:prstGeom prst="rect">
            <a:avLst/>
          </a:prstGeom>
        </p:spPr>
        <p:txBody>
          <a:bodyPr vert="horz" wrap="none" lIns="91440" tIns="45720" rIns="91440" bIns="45720" rtlCol="0">
            <a:normAutofit fontScale="25000" lnSpcReduction="20000"/>
          </a:bodyPr>
          <a:lstStyle/>
          <a:p>
            <a:pPr marL="0" indent="0" algn="l">
              <a:lnSpc>
                <a:spcPct val="114000"/>
              </a:lnSpc>
              <a:buNone/>
            </a:pPr>
            <a:endParaRPr lang="en-US" sz="2000" dirty="0">
              <a:solidFill>
                <a:srgbClr val="8D857D"/>
              </a:solidFill>
              <a:latin typeface="Arial" panose="020B0604020202020204" pitchFamily="34" charset="0"/>
              <a:cs typeface="Arial" panose="020B0604020202020204" pitchFamily="34" charset="0"/>
            </a:endParaRPr>
          </a:p>
        </p:txBody>
      </p:sp>
      <p:sp>
        <p:nvSpPr>
          <p:cNvPr id="9" name="Snip Single Corner of Rectangle 8">
            <a:extLst>
              <a:ext uri="{FF2B5EF4-FFF2-40B4-BE49-F238E27FC236}">
                <a16:creationId xmlns:a16="http://schemas.microsoft.com/office/drawing/2014/main" id="{B5A3FF92-3261-429E-B488-1F403900F55D}"/>
              </a:ext>
            </a:extLst>
          </p:cNvPr>
          <p:cNvSpPr/>
          <p:nvPr userDrawn="1"/>
        </p:nvSpPr>
        <p:spPr>
          <a:xfrm flipV="1">
            <a:off x="914400" y="4353666"/>
            <a:ext cx="10363200" cy="1628794"/>
          </a:xfrm>
          <a:prstGeom prst="snip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391477" y="4433055"/>
            <a:ext cx="9313035" cy="1470025"/>
          </a:xfrm>
        </p:spPr>
        <p:txBody>
          <a:bodyPr>
            <a:normAutofit/>
          </a:bodyPr>
          <a:lstStyle>
            <a:lvl1pPr>
              <a:defRPr sz="2800">
                <a:solidFill>
                  <a:srgbClr val="007EA9"/>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57849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7D932-677E-DFE0-F7DE-90644E43DDFE}"/>
              </a:ext>
            </a:extLst>
          </p:cNvPr>
          <p:cNvCxnSpPr>
            <a:cxnSpLocks/>
          </p:cNvCxnSpPr>
          <p:nvPr userDrawn="1"/>
        </p:nvCxnSpPr>
        <p:spPr>
          <a:xfrm>
            <a:off x="430279" y="980728"/>
            <a:ext cx="11233248" cy="0"/>
          </a:xfrm>
          <a:prstGeom prst="line">
            <a:avLst/>
          </a:prstGeom>
          <a:ln w="12700">
            <a:solidFill>
              <a:srgbClr val="007EA9"/>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087B501-B88F-3924-2B95-2DFEEDBF6960}"/>
              </a:ext>
            </a:extLst>
          </p:cNvPr>
          <p:cNvGrpSpPr/>
          <p:nvPr userDrawn="1"/>
        </p:nvGrpSpPr>
        <p:grpSpPr>
          <a:xfrm>
            <a:off x="440963" y="5949280"/>
            <a:ext cx="11337780" cy="864096"/>
            <a:chOff x="403906" y="6021283"/>
            <a:chExt cx="8629777" cy="864096"/>
          </a:xfrm>
        </p:grpSpPr>
        <p:cxnSp>
          <p:nvCxnSpPr>
            <p:cNvPr id="11" name="Straight Connector 10">
              <a:extLst>
                <a:ext uri="{FF2B5EF4-FFF2-40B4-BE49-F238E27FC236}">
                  <a16:creationId xmlns:a16="http://schemas.microsoft.com/office/drawing/2014/main" id="{DBF14B15-E863-C71B-D044-290247182EF8}"/>
                </a:ext>
              </a:extLst>
            </p:cNvPr>
            <p:cNvCxnSpPr>
              <a:cxnSpLocks/>
            </p:cNvCxnSpPr>
            <p:nvPr/>
          </p:nvCxnSpPr>
          <p:spPr>
            <a:xfrm>
              <a:off x="1145662" y="6381328"/>
              <a:ext cx="7800327" cy="0"/>
            </a:xfrm>
            <a:prstGeom prst="line">
              <a:avLst/>
            </a:prstGeom>
            <a:ln w="12700">
              <a:solidFill>
                <a:srgbClr val="007EA9"/>
              </a:solidFill>
            </a:ln>
          </p:spPr>
          <p:style>
            <a:lnRef idx="1">
              <a:schemeClr val="accent1"/>
            </a:lnRef>
            <a:fillRef idx="0">
              <a:schemeClr val="accent1"/>
            </a:fillRef>
            <a:effectRef idx="0">
              <a:schemeClr val="accent1"/>
            </a:effectRef>
            <a:fontRef idx="minor">
              <a:schemeClr val="tx1"/>
            </a:fontRef>
          </p:style>
        </p:cxnSp>
        <p:pic>
          <p:nvPicPr>
            <p:cNvPr id="12" name="Picture 2">
              <a:extLst>
                <a:ext uri="{FF2B5EF4-FFF2-40B4-BE49-F238E27FC236}">
                  <a16:creationId xmlns:a16="http://schemas.microsoft.com/office/drawing/2014/main" id="{2C882E63-43D9-86E5-CAE4-F74D972EEA9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12" t="20726" r="22317" b="20727"/>
            <a:stretch/>
          </p:blipFill>
          <p:spPr bwMode="auto">
            <a:xfrm>
              <a:off x="403906" y="6021283"/>
              <a:ext cx="632140" cy="86409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80BEEDF-7682-7341-9338-710F1C972A72}"/>
                </a:ext>
              </a:extLst>
            </p:cNvPr>
            <p:cNvSpPr txBox="1"/>
            <p:nvPr/>
          </p:nvSpPr>
          <p:spPr>
            <a:xfrm>
              <a:off x="7264266" y="6475556"/>
              <a:ext cx="1769417" cy="276999"/>
            </a:xfrm>
            <a:prstGeom prst="rect">
              <a:avLst/>
            </a:prstGeom>
            <a:noFill/>
          </p:spPr>
          <p:txBody>
            <a:bodyPr wrap="square" rtlCol="0">
              <a:spAutoFit/>
            </a:bodyPr>
            <a:lstStyle/>
            <a:p>
              <a:pPr algn="r"/>
              <a:r>
                <a:rPr lang="en-GB" sz="1200" dirty="0">
                  <a:solidFill>
                    <a:srgbClr val="007EA9"/>
                  </a:solidFill>
                  <a:latin typeface="Arial" panose="020B0604020202020204" pitchFamily="34" charset="0"/>
                  <a:cs typeface="Arial" panose="020B0604020202020204" pitchFamily="34" charset="0"/>
                </a:rPr>
                <a:t>www.forresters-ip.com</a:t>
              </a:r>
            </a:p>
          </p:txBody>
        </p:sp>
      </p:grpSp>
      <p:sp>
        <p:nvSpPr>
          <p:cNvPr id="15" name="Content Placeholder 2">
            <a:extLst>
              <a:ext uri="{FF2B5EF4-FFF2-40B4-BE49-F238E27FC236}">
                <a16:creationId xmlns:a16="http://schemas.microsoft.com/office/drawing/2014/main" id="{7ACE7B67-B52D-0B0F-4D3E-883121E3AFB6}"/>
              </a:ext>
            </a:extLst>
          </p:cNvPr>
          <p:cNvSpPr>
            <a:spLocks noGrp="1"/>
          </p:cNvSpPr>
          <p:nvPr>
            <p:ph sz="half" idx="1"/>
          </p:nvPr>
        </p:nvSpPr>
        <p:spPr>
          <a:xfrm>
            <a:off x="441099" y="1235398"/>
            <a:ext cx="11222431" cy="4713879"/>
          </a:xfrm>
        </p:spPr>
        <p:txBody>
          <a:bodyPr/>
          <a:lstStyle>
            <a:lvl1pPr marL="342900" indent="-342900">
              <a:buClr>
                <a:srgbClr val="007EA9"/>
              </a:buClr>
              <a:buFont typeface="Arial" panose="020B0604020202020204" pitchFamily="34" charset="0"/>
              <a:buChar char="•"/>
              <a:defRPr sz="2000">
                <a:solidFill>
                  <a:srgbClr val="8D857D"/>
                </a:solidFill>
                <a:latin typeface="Arial" panose="020B0604020202020204" pitchFamily="34" charset="0"/>
                <a:cs typeface="Arial" panose="020B0604020202020204" pitchFamily="34" charset="0"/>
              </a:defRPr>
            </a:lvl1pPr>
            <a:lvl2pPr marL="800100" indent="-342900">
              <a:buClr>
                <a:srgbClr val="007EA9"/>
              </a:buClr>
              <a:buFont typeface="Arial" panose="020B0604020202020204" pitchFamily="34" charset="0"/>
              <a:buChar char="•"/>
              <a:defRPr sz="2000">
                <a:solidFill>
                  <a:srgbClr val="8D857D"/>
                </a:solidFill>
                <a:latin typeface="Arial" panose="020B0604020202020204" pitchFamily="34" charset="0"/>
                <a:cs typeface="Arial" panose="020B0604020202020204" pitchFamily="34" charset="0"/>
              </a:defRPr>
            </a:lvl2pPr>
            <a:lvl3pPr marL="1143000" indent="-228600">
              <a:buClr>
                <a:srgbClr val="007EA9"/>
              </a:buClr>
              <a:buFont typeface="Wingdings" pitchFamily="2" charset="2"/>
              <a:buChar char="§"/>
              <a:defRPr sz="1800">
                <a:solidFill>
                  <a:srgbClr val="8D857D"/>
                </a:solidFill>
                <a:latin typeface="Arial" panose="020B0604020202020204" pitchFamily="34" charset="0"/>
                <a:cs typeface="Arial" panose="020B0604020202020204" pitchFamily="34" charset="0"/>
              </a:defRPr>
            </a:lvl3pPr>
            <a:lvl4pPr>
              <a:buClr>
                <a:srgbClr val="007EA9"/>
              </a:buClr>
              <a:defRPr sz="1800">
                <a:solidFill>
                  <a:srgbClr val="8D857D"/>
                </a:solidFill>
                <a:latin typeface="Arial" panose="020B0604020202020204" pitchFamily="34" charset="0"/>
                <a:cs typeface="Arial" panose="020B0604020202020204" pitchFamily="34" charset="0"/>
              </a:defRPr>
            </a:lvl4pPr>
            <a:lvl5pPr>
              <a:buClr>
                <a:srgbClr val="007EA9"/>
              </a:buClr>
              <a:defRPr sz="1800">
                <a:solidFill>
                  <a:srgbClr val="8D857D"/>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Box 16">
            <a:extLst>
              <a:ext uri="{FF2B5EF4-FFF2-40B4-BE49-F238E27FC236}">
                <a16:creationId xmlns:a16="http://schemas.microsoft.com/office/drawing/2014/main" id="{B37CB4FC-9755-B214-0C18-C64E11D143E4}"/>
              </a:ext>
            </a:extLst>
          </p:cNvPr>
          <p:cNvSpPr txBox="1"/>
          <p:nvPr userDrawn="1"/>
        </p:nvSpPr>
        <p:spPr>
          <a:xfrm>
            <a:off x="12722087" y="6351104"/>
            <a:ext cx="0" cy="0"/>
          </a:xfrm>
          <a:prstGeom prst="rect">
            <a:avLst/>
          </a:prstGeom>
        </p:spPr>
        <p:txBody>
          <a:bodyPr vert="horz" wrap="none" lIns="91440" tIns="45720" rIns="91440" bIns="45720" rtlCol="0">
            <a:normAutofit fontScale="25000" lnSpcReduction="20000"/>
          </a:bodyPr>
          <a:lstStyle/>
          <a:p>
            <a:pPr marL="0" indent="0" algn="l">
              <a:lnSpc>
                <a:spcPct val="114000"/>
              </a:lnSpc>
              <a:buNone/>
            </a:pPr>
            <a:endParaRPr lang="en-US" sz="2000" dirty="0">
              <a:solidFill>
                <a:srgbClr val="8D857D"/>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FAA8C3F-348D-C792-D1C2-4388A7EACADC}"/>
              </a:ext>
            </a:extLst>
          </p:cNvPr>
          <p:cNvSpPr>
            <a:spLocks noGrp="1"/>
          </p:cNvSpPr>
          <p:nvPr>
            <p:ph type="body" sz="quarter" idx="10" hasCustomPrompt="1"/>
          </p:nvPr>
        </p:nvSpPr>
        <p:spPr>
          <a:xfrm>
            <a:off x="440963" y="251716"/>
            <a:ext cx="11222567" cy="664827"/>
          </a:xfrm>
        </p:spPr>
        <p:txBody>
          <a:bodyPr>
            <a:normAutofit/>
          </a:bodyPr>
          <a:lstStyle>
            <a:lvl1pPr marL="85725" indent="0" algn="l">
              <a:buNone/>
              <a:defRPr sz="2600">
                <a:solidFill>
                  <a:srgbClr val="007EA9"/>
                </a:solidFill>
              </a:defRPr>
            </a:lvl1pPr>
          </a:lstStyle>
          <a:p>
            <a:pPr marL="85725" algn="l"/>
            <a:r>
              <a:rPr lang="en-US" altLang="en-US" sz="3200" dirty="0">
                <a:solidFill>
                  <a:srgbClr val="007EA9"/>
                </a:solidFill>
                <a:latin typeface="Arial" panose="020B0604020202020204" pitchFamily="34" charset="0"/>
                <a:cs typeface="Arial" panose="020B0604020202020204" pitchFamily="34" charset="0"/>
              </a:rPr>
              <a:t>Title text here (Arial – 26pt)</a:t>
            </a:r>
          </a:p>
        </p:txBody>
      </p:sp>
    </p:spTree>
    <p:extLst>
      <p:ext uri="{BB962C8B-B14F-4D97-AF65-F5344CB8AC3E}">
        <p14:creationId xmlns:p14="http://schemas.microsoft.com/office/powerpoint/2010/main" val="101182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7D932-677E-DFE0-F7DE-90644E43DDFE}"/>
              </a:ext>
            </a:extLst>
          </p:cNvPr>
          <p:cNvCxnSpPr>
            <a:cxnSpLocks/>
          </p:cNvCxnSpPr>
          <p:nvPr userDrawn="1"/>
        </p:nvCxnSpPr>
        <p:spPr>
          <a:xfrm>
            <a:off x="430279" y="980728"/>
            <a:ext cx="11233248" cy="0"/>
          </a:xfrm>
          <a:prstGeom prst="line">
            <a:avLst/>
          </a:prstGeom>
          <a:ln w="12700">
            <a:solidFill>
              <a:srgbClr val="007EA9"/>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ACE7B67-B52D-0B0F-4D3E-883121E3AFB6}"/>
              </a:ext>
            </a:extLst>
          </p:cNvPr>
          <p:cNvSpPr>
            <a:spLocks noGrp="1"/>
          </p:cNvSpPr>
          <p:nvPr>
            <p:ph sz="half" idx="1"/>
          </p:nvPr>
        </p:nvSpPr>
        <p:spPr>
          <a:xfrm>
            <a:off x="441097" y="1235398"/>
            <a:ext cx="5654904" cy="4713879"/>
          </a:xfrm>
        </p:spPr>
        <p:txBody>
          <a:bodyPr/>
          <a:lstStyle>
            <a:lvl1pPr marL="342900" indent="-342900">
              <a:buClr>
                <a:srgbClr val="007EA9"/>
              </a:buClr>
              <a:buFont typeface="Arial" panose="020B0604020202020204" pitchFamily="34" charset="0"/>
              <a:buChar char="•"/>
              <a:defRPr sz="2000">
                <a:solidFill>
                  <a:srgbClr val="8D857D"/>
                </a:solidFill>
                <a:latin typeface="Arial" panose="020B0604020202020204" pitchFamily="34" charset="0"/>
                <a:cs typeface="Arial" panose="020B0604020202020204" pitchFamily="34" charset="0"/>
              </a:defRPr>
            </a:lvl1pPr>
            <a:lvl2pPr marL="800100" indent="-342900">
              <a:buClr>
                <a:srgbClr val="007EA9"/>
              </a:buClr>
              <a:buFont typeface="Arial" panose="020B0604020202020204" pitchFamily="34" charset="0"/>
              <a:buChar char="•"/>
              <a:defRPr sz="2000">
                <a:solidFill>
                  <a:srgbClr val="8D857D"/>
                </a:solidFill>
                <a:latin typeface="Arial" panose="020B0604020202020204" pitchFamily="34" charset="0"/>
                <a:cs typeface="Arial" panose="020B0604020202020204" pitchFamily="34" charset="0"/>
              </a:defRPr>
            </a:lvl2pPr>
            <a:lvl3pPr marL="1143000" indent="-228600">
              <a:buClr>
                <a:srgbClr val="007EA9"/>
              </a:buClr>
              <a:buFont typeface="Wingdings" pitchFamily="2" charset="2"/>
              <a:buChar char="§"/>
              <a:defRPr sz="1800">
                <a:solidFill>
                  <a:srgbClr val="8D857D"/>
                </a:solidFill>
                <a:latin typeface="Arial" panose="020B0604020202020204" pitchFamily="34" charset="0"/>
                <a:cs typeface="Arial" panose="020B0604020202020204" pitchFamily="34" charset="0"/>
              </a:defRPr>
            </a:lvl3pPr>
            <a:lvl4pPr>
              <a:buClr>
                <a:srgbClr val="007EA9"/>
              </a:buClr>
              <a:defRPr sz="1800">
                <a:solidFill>
                  <a:srgbClr val="8D857D"/>
                </a:solidFill>
                <a:latin typeface="Arial" panose="020B0604020202020204" pitchFamily="34" charset="0"/>
                <a:cs typeface="Arial" panose="020B0604020202020204" pitchFamily="34" charset="0"/>
              </a:defRPr>
            </a:lvl4pPr>
            <a:lvl5pPr>
              <a:buClr>
                <a:srgbClr val="007EA9"/>
              </a:buClr>
              <a:defRPr sz="1800">
                <a:solidFill>
                  <a:srgbClr val="8D857D"/>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Box 16">
            <a:extLst>
              <a:ext uri="{FF2B5EF4-FFF2-40B4-BE49-F238E27FC236}">
                <a16:creationId xmlns:a16="http://schemas.microsoft.com/office/drawing/2014/main" id="{B37CB4FC-9755-B214-0C18-C64E11D143E4}"/>
              </a:ext>
            </a:extLst>
          </p:cNvPr>
          <p:cNvSpPr txBox="1"/>
          <p:nvPr userDrawn="1"/>
        </p:nvSpPr>
        <p:spPr>
          <a:xfrm>
            <a:off x="12722087" y="6351104"/>
            <a:ext cx="0" cy="0"/>
          </a:xfrm>
          <a:prstGeom prst="rect">
            <a:avLst/>
          </a:prstGeom>
        </p:spPr>
        <p:txBody>
          <a:bodyPr vert="horz" wrap="none" lIns="91440" tIns="45720" rIns="91440" bIns="45720" rtlCol="0">
            <a:normAutofit fontScale="25000" lnSpcReduction="20000"/>
          </a:bodyPr>
          <a:lstStyle/>
          <a:p>
            <a:pPr marL="0" indent="0" algn="l">
              <a:lnSpc>
                <a:spcPct val="114000"/>
              </a:lnSpc>
              <a:buNone/>
            </a:pPr>
            <a:endParaRPr lang="en-US" sz="2000" dirty="0">
              <a:solidFill>
                <a:srgbClr val="8D857D"/>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596174E-F391-F426-DA4B-AB9C05525B10}"/>
              </a:ext>
            </a:extLst>
          </p:cNvPr>
          <p:cNvSpPr txBox="1"/>
          <p:nvPr userDrawn="1"/>
        </p:nvSpPr>
        <p:spPr>
          <a:xfrm>
            <a:off x="15346017" y="2802835"/>
            <a:ext cx="0" cy="0"/>
          </a:xfrm>
          <a:prstGeom prst="rect">
            <a:avLst/>
          </a:prstGeom>
        </p:spPr>
        <p:txBody>
          <a:bodyPr vert="horz" wrap="none" lIns="91440" tIns="45720" rIns="91440" bIns="45720" rtlCol="0">
            <a:normAutofit fontScale="25000" lnSpcReduction="20000"/>
          </a:bodyPr>
          <a:lstStyle/>
          <a:p>
            <a:pPr marL="0" indent="0" algn="l">
              <a:lnSpc>
                <a:spcPct val="114000"/>
              </a:lnSpc>
              <a:buNone/>
            </a:pPr>
            <a:endParaRPr lang="en-US" sz="2000" dirty="0">
              <a:solidFill>
                <a:srgbClr val="8D857D"/>
              </a:solidFill>
              <a:latin typeface="Arial" panose="020B0604020202020204" pitchFamily="34" charset="0"/>
              <a:cs typeface="Arial" panose="020B0604020202020204" pitchFamily="34" charset="0"/>
            </a:endParaRPr>
          </a:p>
        </p:txBody>
      </p:sp>
      <p:sp>
        <p:nvSpPr>
          <p:cNvPr id="4" name="Right Triangle 3">
            <a:extLst>
              <a:ext uri="{FF2B5EF4-FFF2-40B4-BE49-F238E27FC236}">
                <a16:creationId xmlns:a16="http://schemas.microsoft.com/office/drawing/2014/main" id="{C0CF2F75-A366-1C68-19E1-2DFCB2D8B21B}"/>
              </a:ext>
            </a:extLst>
          </p:cNvPr>
          <p:cNvSpPr/>
          <p:nvPr userDrawn="1"/>
        </p:nvSpPr>
        <p:spPr>
          <a:xfrm rot="5400000">
            <a:off x="6523669" y="1016812"/>
            <a:ext cx="1080120" cy="144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Freeform 24">
            <a:extLst>
              <a:ext uri="{FF2B5EF4-FFF2-40B4-BE49-F238E27FC236}">
                <a16:creationId xmlns:a16="http://schemas.microsoft.com/office/drawing/2014/main" id="{8D46B63B-0163-EAC5-0140-73C331E1A766}"/>
              </a:ext>
            </a:extLst>
          </p:cNvPr>
          <p:cNvSpPr/>
          <p:nvPr userDrawn="1"/>
        </p:nvSpPr>
        <p:spPr>
          <a:xfrm rot="5400000">
            <a:off x="12357607" y="1016812"/>
            <a:ext cx="1080120" cy="1440000"/>
          </a:xfrm>
          <a:custGeom>
            <a:avLst/>
            <a:gdLst>
              <a:gd name="connsiteX0" fmla="*/ 0 w 1080120"/>
              <a:gd name="connsiteY0" fmla="*/ 1080000 h 1080000"/>
              <a:gd name="connsiteX1" fmla="*/ 0 w 1080120"/>
              <a:gd name="connsiteY1" fmla="*/ 0 h 1080000"/>
              <a:gd name="connsiteX2" fmla="*/ 38323 w 1080120"/>
              <a:gd name="connsiteY2" fmla="*/ 38319 h 1080000"/>
              <a:gd name="connsiteX3" fmla="*/ 38323 w 1080120"/>
              <a:gd name="connsiteY3" fmla="*/ 1049897 h 1080000"/>
              <a:gd name="connsiteX4" fmla="*/ 1050014 w 1080120"/>
              <a:gd name="connsiteY4" fmla="*/ 1049897 h 1080000"/>
              <a:gd name="connsiteX5" fmla="*/ 1080120 w 1080120"/>
              <a:gd name="connsiteY5" fmla="*/ 108000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120" h="1080000">
                <a:moveTo>
                  <a:pt x="0" y="1080000"/>
                </a:moveTo>
                <a:lnTo>
                  <a:pt x="0" y="0"/>
                </a:lnTo>
                <a:lnTo>
                  <a:pt x="38323" y="38319"/>
                </a:lnTo>
                <a:lnTo>
                  <a:pt x="38323" y="1049897"/>
                </a:lnTo>
                <a:lnTo>
                  <a:pt x="1050014" y="1049897"/>
                </a:lnTo>
                <a:lnTo>
                  <a:pt x="1080120" y="10800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2" name="Picture Placeholder 31">
            <a:extLst>
              <a:ext uri="{FF2B5EF4-FFF2-40B4-BE49-F238E27FC236}">
                <a16:creationId xmlns:a16="http://schemas.microsoft.com/office/drawing/2014/main" id="{48055795-CD27-B608-75CD-527FC06F281E}"/>
              </a:ext>
            </a:extLst>
          </p:cNvPr>
          <p:cNvSpPr>
            <a:spLocks noGrp="1"/>
          </p:cNvSpPr>
          <p:nvPr>
            <p:ph type="pic" sz="quarter" idx="10"/>
          </p:nvPr>
        </p:nvSpPr>
        <p:spPr>
          <a:xfrm>
            <a:off x="6384563" y="1234400"/>
            <a:ext cx="5278967" cy="5074915"/>
          </a:xfrm>
          <a:custGeom>
            <a:avLst/>
            <a:gdLst>
              <a:gd name="connsiteX0" fmla="*/ 1323826 w 3959225"/>
              <a:gd name="connsiteY0" fmla="*/ 0 h 4714875"/>
              <a:gd name="connsiteX1" fmla="*/ 3959225 w 3959225"/>
              <a:gd name="connsiteY1" fmla="*/ 0 h 4714875"/>
              <a:gd name="connsiteX2" fmla="*/ 3959225 w 3959225"/>
              <a:gd name="connsiteY2" fmla="*/ 4714875 h 4714875"/>
              <a:gd name="connsiteX3" fmla="*/ 0 w 3959225"/>
              <a:gd name="connsiteY3" fmla="*/ 4714875 h 4714875"/>
              <a:gd name="connsiteX4" fmla="*/ 0 w 3959225"/>
              <a:gd name="connsiteY4" fmla="*/ 1323826 h 471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9225" h="4714875">
                <a:moveTo>
                  <a:pt x="1323826" y="0"/>
                </a:moveTo>
                <a:lnTo>
                  <a:pt x="3959225" y="0"/>
                </a:lnTo>
                <a:lnTo>
                  <a:pt x="3959225" y="4714875"/>
                </a:lnTo>
                <a:lnTo>
                  <a:pt x="0" y="4714875"/>
                </a:lnTo>
                <a:lnTo>
                  <a:pt x="0" y="1323826"/>
                </a:lnTo>
                <a:close/>
              </a:path>
            </a:pathLst>
          </a:custGeom>
        </p:spPr>
        <p:txBody>
          <a:bodyPr wrap="square">
            <a:noAutofit/>
          </a:bodyPr>
          <a:lstStyle/>
          <a:p>
            <a:endParaRPr lang="en-US" dirty="0"/>
          </a:p>
        </p:txBody>
      </p:sp>
      <p:sp>
        <p:nvSpPr>
          <p:cNvPr id="2" name="Text Placeholder 2">
            <a:extLst>
              <a:ext uri="{FF2B5EF4-FFF2-40B4-BE49-F238E27FC236}">
                <a16:creationId xmlns:a16="http://schemas.microsoft.com/office/drawing/2014/main" id="{84059419-1836-CA6F-0625-DE9C9EFCCFCD}"/>
              </a:ext>
            </a:extLst>
          </p:cNvPr>
          <p:cNvSpPr>
            <a:spLocks noGrp="1"/>
          </p:cNvSpPr>
          <p:nvPr>
            <p:ph type="body" sz="quarter" idx="11" hasCustomPrompt="1"/>
          </p:nvPr>
        </p:nvSpPr>
        <p:spPr>
          <a:xfrm>
            <a:off x="440963" y="251716"/>
            <a:ext cx="11222567" cy="664827"/>
          </a:xfrm>
        </p:spPr>
        <p:txBody>
          <a:bodyPr>
            <a:normAutofit/>
          </a:bodyPr>
          <a:lstStyle>
            <a:lvl1pPr marL="85725" indent="0" algn="l">
              <a:buNone/>
              <a:defRPr sz="2600">
                <a:solidFill>
                  <a:srgbClr val="007EA9"/>
                </a:solidFill>
              </a:defRPr>
            </a:lvl1pPr>
          </a:lstStyle>
          <a:p>
            <a:pPr marL="85725" algn="l"/>
            <a:r>
              <a:rPr lang="en-US" altLang="en-US" sz="3200" dirty="0">
                <a:solidFill>
                  <a:srgbClr val="007EA9"/>
                </a:solidFill>
                <a:latin typeface="Arial" panose="020B0604020202020204" pitchFamily="34" charset="0"/>
                <a:cs typeface="Arial" panose="020B0604020202020204" pitchFamily="34" charset="0"/>
              </a:rPr>
              <a:t>Title text here (Arial – 26pt)</a:t>
            </a:r>
          </a:p>
        </p:txBody>
      </p:sp>
      <p:cxnSp>
        <p:nvCxnSpPr>
          <p:cNvPr id="7" name="Straight Connector 6">
            <a:extLst>
              <a:ext uri="{FF2B5EF4-FFF2-40B4-BE49-F238E27FC236}">
                <a16:creationId xmlns:a16="http://schemas.microsoft.com/office/drawing/2014/main" id="{B9DCDD0E-4AFD-B402-B909-7E8924ADAB9B}"/>
              </a:ext>
            </a:extLst>
          </p:cNvPr>
          <p:cNvCxnSpPr>
            <a:cxnSpLocks/>
          </p:cNvCxnSpPr>
          <p:nvPr userDrawn="1"/>
        </p:nvCxnSpPr>
        <p:spPr>
          <a:xfrm>
            <a:off x="1415480" y="6309325"/>
            <a:ext cx="10248051" cy="0"/>
          </a:xfrm>
          <a:prstGeom prst="line">
            <a:avLst/>
          </a:prstGeom>
          <a:ln w="12700">
            <a:solidFill>
              <a:srgbClr val="007EA9"/>
            </a:solidFill>
          </a:ln>
        </p:spPr>
        <p:style>
          <a:lnRef idx="1">
            <a:schemeClr val="accent1"/>
          </a:lnRef>
          <a:fillRef idx="0">
            <a:schemeClr val="accent1"/>
          </a:fillRef>
          <a:effectRef idx="0">
            <a:schemeClr val="accent1"/>
          </a:effectRef>
          <a:fontRef idx="minor">
            <a:schemeClr val="tx1"/>
          </a:fontRef>
        </p:style>
      </p:cxnSp>
      <p:pic>
        <p:nvPicPr>
          <p:cNvPr id="9" name="Picture 2">
            <a:extLst>
              <a:ext uri="{FF2B5EF4-FFF2-40B4-BE49-F238E27FC236}">
                <a16:creationId xmlns:a16="http://schemas.microsoft.com/office/drawing/2014/main" id="{02DA0549-76DB-69DB-5ED2-746D92297DB8}"/>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1412" t="20726" r="22317" b="20727"/>
          <a:stretch/>
        </p:blipFill>
        <p:spPr bwMode="auto">
          <a:xfrm>
            <a:off x="440963" y="5949280"/>
            <a:ext cx="830504" cy="8640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0B25B1A-8074-8FDF-2CBD-DE122ACB7F12}"/>
              </a:ext>
            </a:extLst>
          </p:cNvPr>
          <p:cNvSpPr txBox="1"/>
          <p:nvPr userDrawn="1"/>
        </p:nvSpPr>
        <p:spPr>
          <a:xfrm>
            <a:off x="9454087" y="6403553"/>
            <a:ext cx="2324656" cy="276999"/>
          </a:xfrm>
          <a:prstGeom prst="rect">
            <a:avLst/>
          </a:prstGeom>
          <a:noFill/>
        </p:spPr>
        <p:txBody>
          <a:bodyPr wrap="square" rtlCol="0">
            <a:spAutoFit/>
          </a:bodyPr>
          <a:lstStyle/>
          <a:p>
            <a:pPr algn="r"/>
            <a:r>
              <a:rPr lang="en-GB" sz="1200" dirty="0">
                <a:solidFill>
                  <a:srgbClr val="007EA9"/>
                </a:solidFill>
                <a:latin typeface="Arial" panose="020B0604020202020204" pitchFamily="34" charset="0"/>
                <a:cs typeface="Arial" panose="020B0604020202020204" pitchFamily="34" charset="0"/>
              </a:rPr>
              <a:t>www.forresters-ip.com</a:t>
            </a:r>
          </a:p>
        </p:txBody>
      </p:sp>
    </p:spTree>
    <p:extLst>
      <p:ext uri="{BB962C8B-B14F-4D97-AF65-F5344CB8AC3E}">
        <p14:creationId xmlns:p14="http://schemas.microsoft.com/office/powerpoint/2010/main" val="426344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op Imag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7D932-677E-DFE0-F7DE-90644E43DDFE}"/>
              </a:ext>
            </a:extLst>
          </p:cNvPr>
          <p:cNvCxnSpPr>
            <a:cxnSpLocks/>
          </p:cNvCxnSpPr>
          <p:nvPr userDrawn="1"/>
        </p:nvCxnSpPr>
        <p:spPr>
          <a:xfrm>
            <a:off x="430279" y="980728"/>
            <a:ext cx="11233248" cy="0"/>
          </a:xfrm>
          <a:prstGeom prst="line">
            <a:avLst/>
          </a:prstGeom>
          <a:ln w="12700">
            <a:solidFill>
              <a:srgbClr val="007EA9"/>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ACE7B67-B52D-0B0F-4D3E-883121E3AFB6}"/>
              </a:ext>
            </a:extLst>
          </p:cNvPr>
          <p:cNvSpPr>
            <a:spLocks noGrp="1"/>
          </p:cNvSpPr>
          <p:nvPr>
            <p:ph sz="half" idx="1"/>
          </p:nvPr>
        </p:nvSpPr>
        <p:spPr>
          <a:xfrm>
            <a:off x="441099" y="3393416"/>
            <a:ext cx="11233247" cy="2394227"/>
          </a:xfrm>
        </p:spPr>
        <p:txBody>
          <a:bodyPr/>
          <a:lstStyle>
            <a:lvl1pPr marL="342900" indent="-342900">
              <a:buClr>
                <a:srgbClr val="007EA9"/>
              </a:buClr>
              <a:buFont typeface="Arial" panose="020B0604020202020204" pitchFamily="34" charset="0"/>
              <a:buChar char="•"/>
              <a:defRPr sz="2000">
                <a:solidFill>
                  <a:srgbClr val="8D857D"/>
                </a:solidFill>
                <a:latin typeface="Arial" panose="020B0604020202020204" pitchFamily="34" charset="0"/>
                <a:cs typeface="Arial" panose="020B0604020202020204" pitchFamily="34" charset="0"/>
              </a:defRPr>
            </a:lvl1pPr>
            <a:lvl2pPr marL="800100" indent="-342900">
              <a:buClr>
                <a:srgbClr val="007EA9"/>
              </a:buClr>
              <a:buFont typeface="Arial" panose="020B0604020202020204" pitchFamily="34" charset="0"/>
              <a:buChar char="•"/>
              <a:defRPr sz="2000">
                <a:solidFill>
                  <a:srgbClr val="8D857D"/>
                </a:solidFill>
                <a:latin typeface="Arial" panose="020B0604020202020204" pitchFamily="34" charset="0"/>
                <a:cs typeface="Arial" panose="020B0604020202020204" pitchFamily="34" charset="0"/>
              </a:defRPr>
            </a:lvl2pPr>
            <a:lvl3pPr marL="1143000" indent="-228600">
              <a:buClr>
                <a:srgbClr val="007EA9"/>
              </a:buClr>
              <a:buFont typeface="Wingdings" pitchFamily="2" charset="2"/>
              <a:buChar char="§"/>
              <a:defRPr sz="1800">
                <a:solidFill>
                  <a:srgbClr val="8D857D"/>
                </a:solidFill>
                <a:latin typeface="Arial" panose="020B0604020202020204" pitchFamily="34" charset="0"/>
                <a:cs typeface="Arial" panose="020B0604020202020204" pitchFamily="34" charset="0"/>
              </a:defRPr>
            </a:lvl3pPr>
            <a:lvl4pPr>
              <a:buClr>
                <a:srgbClr val="007EA9"/>
              </a:buClr>
              <a:defRPr sz="1800">
                <a:solidFill>
                  <a:srgbClr val="8D857D"/>
                </a:solidFill>
                <a:latin typeface="Arial" panose="020B0604020202020204" pitchFamily="34" charset="0"/>
                <a:cs typeface="Arial" panose="020B0604020202020204" pitchFamily="34" charset="0"/>
              </a:defRPr>
            </a:lvl4pPr>
            <a:lvl5pPr>
              <a:buClr>
                <a:srgbClr val="007EA9"/>
              </a:buClr>
              <a:defRPr sz="1800">
                <a:solidFill>
                  <a:srgbClr val="8D857D"/>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Box 13">
            <a:extLst>
              <a:ext uri="{FF2B5EF4-FFF2-40B4-BE49-F238E27FC236}">
                <a16:creationId xmlns:a16="http://schemas.microsoft.com/office/drawing/2014/main" id="{C596174E-F391-F426-DA4B-AB9C05525B10}"/>
              </a:ext>
            </a:extLst>
          </p:cNvPr>
          <p:cNvSpPr txBox="1"/>
          <p:nvPr userDrawn="1"/>
        </p:nvSpPr>
        <p:spPr>
          <a:xfrm>
            <a:off x="15346017" y="2802835"/>
            <a:ext cx="0" cy="0"/>
          </a:xfrm>
          <a:prstGeom prst="rect">
            <a:avLst/>
          </a:prstGeom>
        </p:spPr>
        <p:txBody>
          <a:bodyPr vert="horz" wrap="none" lIns="91440" tIns="45720" rIns="91440" bIns="45720" rtlCol="0">
            <a:normAutofit fontScale="25000" lnSpcReduction="20000"/>
          </a:bodyPr>
          <a:lstStyle/>
          <a:p>
            <a:pPr marL="0" indent="0" algn="l">
              <a:lnSpc>
                <a:spcPct val="114000"/>
              </a:lnSpc>
              <a:buNone/>
            </a:pPr>
            <a:endParaRPr lang="en-US" sz="2000" dirty="0">
              <a:solidFill>
                <a:srgbClr val="8D857D"/>
              </a:solidFill>
              <a:latin typeface="Arial" panose="020B0604020202020204" pitchFamily="34" charset="0"/>
              <a:cs typeface="Arial" panose="020B0604020202020204" pitchFamily="34" charset="0"/>
            </a:endParaRPr>
          </a:p>
        </p:txBody>
      </p:sp>
      <p:sp>
        <p:nvSpPr>
          <p:cNvPr id="25" name="Freeform 24">
            <a:extLst>
              <a:ext uri="{FF2B5EF4-FFF2-40B4-BE49-F238E27FC236}">
                <a16:creationId xmlns:a16="http://schemas.microsoft.com/office/drawing/2014/main" id="{8D46B63B-0163-EAC5-0140-73C331E1A766}"/>
              </a:ext>
            </a:extLst>
          </p:cNvPr>
          <p:cNvSpPr/>
          <p:nvPr userDrawn="1"/>
        </p:nvSpPr>
        <p:spPr>
          <a:xfrm rot="5400000">
            <a:off x="12357607" y="1016812"/>
            <a:ext cx="1080120" cy="1440000"/>
          </a:xfrm>
          <a:custGeom>
            <a:avLst/>
            <a:gdLst>
              <a:gd name="connsiteX0" fmla="*/ 0 w 1080120"/>
              <a:gd name="connsiteY0" fmla="*/ 1080000 h 1080000"/>
              <a:gd name="connsiteX1" fmla="*/ 0 w 1080120"/>
              <a:gd name="connsiteY1" fmla="*/ 0 h 1080000"/>
              <a:gd name="connsiteX2" fmla="*/ 38323 w 1080120"/>
              <a:gd name="connsiteY2" fmla="*/ 38319 h 1080000"/>
              <a:gd name="connsiteX3" fmla="*/ 38323 w 1080120"/>
              <a:gd name="connsiteY3" fmla="*/ 1049897 h 1080000"/>
              <a:gd name="connsiteX4" fmla="*/ 1050014 w 1080120"/>
              <a:gd name="connsiteY4" fmla="*/ 1049897 h 1080000"/>
              <a:gd name="connsiteX5" fmla="*/ 1080120 w 1080120"/>
              <a:gd name="connsiteY5" fmla="*/ 108000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120" h="1080000">
                <a:moveTo>
                  <a:pt x="0" y="1080000"/>
                </a:moveTo>
                <a:lnTo>
                  <a:pt x="0" y="0"/>
                </a:lnTo>
                <a:lnTo>
                  <a:pt x="38323" y="38319"/>
                </a:lnTo>
                <a:lnTo>
                  <a:pt x="38323" y="1049897"/>
                </a:lnTo>
                <a:lnTo>
                  <a:pt x="1050014" y="1049897"/>
                </a:lnTo>
                <a:lnTo>
                  <a:pt x="1080120" y="10800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2" name="Picture Placeholder 21">
            <a:extLst>
              <a:ext uri="{FF2B5EF4-FFF2-40B4-BE49-F238E27FC236}">
                <a16:creationId xmlns:a16="http://schemas.microsoft.com/office/drawing/2014/main" id="{D2C9BD1B-665D-A111-F9AB-C4F574A12ECB}"/>
              </a:ext>
            </a:extLst>
          </p:cNvPr>
          <p:cNvSpPr>
            <a:spLocks noGrp="1"/>
          </p:cNvSpPr>
          <p:nvPr>
            <p:ph type="pic" sz="quarter" idx="10"/>
          </p:nvPr>
        </p:nvSpPr>
        <p:spPr>
          <a:xfrm>
            <a:off x="430380" y="1002466"/>
            <a:ext cx="11233149" cy="2160588"/>
          </a:xfrm>
          <a:custGeom>
            <a:avLst/>
            <a:gdLst>
              <a:gd name="connsiteX0" fmla="*/ 0 w 8424862"/>
              <a:gd name="connsiteY0" fmla="*/ 0 h 2160588"/>
              <a:gd name="connsiteX1" fmla="*/ 8424862 w 8424862"/>
              <a:gd name="connsiteY1" fmla="*/ 0 h 2160588"/>
              <a:gd name="connsiteX2" fmla="*/ 8424862 w 8424862"/>
              <a:gd name="connsiteY2" fmla="*/ 1204378 h 2160588"/>
              <a:gd name="connsiteX3" fmla="*/ 7468758 w 8424862"/>
              <a:gd name="connsiteY3" fmla="*/ 2160588 h 2160588"/>
              <a:gd name="connsiteX4" fmla="*/ 0 w 8424862"/>
              <a:gd name="connsiteY4" fmla="*/ 2160588 h 2160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4862" h="2160588">
                <a:moveTo>
                  <a:pt x="0" y="0"/>
                </a:moveTo>
                <a:lnTo>
                  <a:pt x="8424862" y="0"/>
                </a:lnTo>
                <a:lnTo>
                  <a:pt x="8424862" y="1204378"/>
                </a:lnTo>
                <a:lnTo>
                  <a:pt x="7468758" y="2160588"/>
                </a:lnTo>
                <a:lnTo>
                  <a:pt x="0" y="2160588"/>
                </a:lnTo>
                <a:close/>
              </a:path>
            </a:pathLst>
          </a:custGeom>
        </p:spPr>
        <p:txBody>
          <a:bodyPr wrap="square">
            <a:noAutofit/>
          </a:bodyPr>
          <a:lstStyle/>
          <a:p>
            <a:endParaRPr lang="en-US" dirty="0"/>
          </a:p>
        </p:txBody>
      </p:sp>
      <p:sp>
        <p:nvSpPr>
          <p:cNvPr id="2" name="Text Placeholder 2">
            <a:extLst>
              <a:ext uri="{FF2B5EF4-FFF2-40B4-BE49-F238E27FC236}">
                <a16:creationId xmlns:a16="http://schemas.microsoft.com/office/drawing/2014/main" id="{4FA64A62-DD61-C1AB-6851-8CD24D8D185E}"/>
              </a:ext>
            </a:extLst>
          </p:cNvPr>
          <p:cNvSpPr>
            <a:spLocks noGrp="1"/>
          </p:cNvSpPr>
          <p:nvPr>
            <p:ph type="body" sz="quarter" idx="11" hasCustomPrompt="1"/>
          </p:nvPr>
        </p:nvSpPr>
        <p:spPr>
          <a:xfrm>
            <a:off x="440963" y="251716"/>
            <a:ext cx="11222567" cy="664827"/>
          </a:xfrm>
        </p:spPr>
        <p:txBody>
          <a:bodyPr>
            <a:normAutofit/>
          </a:bodyPr>
          <a:lstStyle>
            <a:lvl1pPr marL="85725" indent="0" algn="l">
              <a:buNone/>
              <a:defRPr sz="2600">
                <a:solidFill>
                  <a:srgbClr val="007EA9"/>
                </a:solidFill>
              </a:defRPr>
            </a:lvl1pPr>
          </a:lstStyle>
          <a:p>
            <a:pPr marL="85725" algn="l"/>
            <a:r>
              <a:rPr lang="en-US" altLang="en-US" sz="3200" dirty="0">
                <a:solidFill>
                  <a:srgbClr val="007EA9"/>
                </a:solidFill>
                <a:latin typeface="Arial" panose="020B0604020202020204" pitchFamily="34" charset="0"/>
                <a:cs typeface="Arial" panose="020B0604020202020204" pitchFamily="34" charset="0"/>
              </a:rPr>
              <a:t>Title text here (Arial – 26pt)</a:t>
            </a:r>
          </a:p>
        </p:txBody>
      </p:sp>
      <p:cxnSp>
        <p:nvCxnSpPr>
          <p:cNvPr id="3" name="Straight Connector 2">
            <a:extLst>
              <a:ext uri="{FF2B5EF4-FFF2-40B4-BE49-F238E27FC236}">
                <a16:creationId xmlns:a16="http://schemas.microsoft.com/office/drawing/2014/main" id="{AF8FE8AA-AAF7-3B31-D3A7-5A402FFE90E6}"/>
              </a:ext>
            </a:extLst>
          </p:cNvPr>
          <p:cNvCxnSpPr>
            <a:cxnSpLocks/>
          </p:cNvCxnSpPr>
          <p:nvPr userDrawn="1"/>
        </p:nvCxnSpPr>
        <p:spPr>
          <a:xfrm>
            <a:off x="1415480" y="6309325"/>
            <a:ext cx="10248051" cy="0"/>
          </a:xfrm>
          <a:prstGeom prst="line">
            <a:avLst/>
          </a:prstGeom>
          <a:ln w="12700">
            <a:solidFill>
              <a:srgbClr val="007EA9"/>
            </a:solidFill>
          </a:ln>
        </p:spPr>
        <p:style>
          <a:lnRef idx="1">
            <a:schemeClr val="accent1"/>
          </a:lnRef>
          <a:fillRef idx="0">
            <a:schemeClr val="accent1"/>
          </a:fillRef>
          <a:effectRef idx="0">
            <a:schemeClr val="accent1"/>
          </a:effectRef>
          <a:fontRef idx="minor">
            <a:schemeClr val="tx1"/>
          </a:fontRef>
        </p:style>
      </p:cxnSp>
      <p:pic>
        <p:nvPicPr>
          <p:cNvPr id="4" name="Picture 2">
            <a:extLst>
              <a:ext uri="{FF2B5EF4-FFF2-40B4-BE49-F238E27FC236}">
                <a16:creationId xmlns:a16="http://schemas.microsoft.com/office/drawing/2014/main" id="{9B5EDB38-3BC6-4EF8-C295-7A9641555FD6}"/>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1412" t="20726" r="22317" b="20727"/>
          <a:stretch/>
        </p:blipFill>
        <p:spPr bwMode="auto">
          <a:xfrm>
            <a:off x="440963" y="5949280"/>
            <a:ext cx="830504" cy="8640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0A3E44F-F9FC-7B72-74C7-F443100BCC8D}"/>
              </a:ext>
            </a:extLst>
          </p:cNvPr>
          <p:cNvSpPr txBox="1"/>
          <p:nvPr userDrawn="1"/>
        </p:nvSpPr>
        <p:spPr>
          <a:xfrm>
            <a:off x="9454087" y="6403553"/>
            <a:ext cx="2324656" cy="276999"/>
          </a:xfrm>
          <a:prstGeom prst="rect">
            <a:avLst/>
          </a:prstGeom>
          <a:noFill/>
        </p:spPr>
        <p:txBody>
          <a:bodyPr wrap="square" rtlCol="0">
            <a:spAutoFit/>
          </a:bodyPr>
          <a:lstStyle/>
          <a:p>
            <a:pPr algn="r"/>
            <a:r>
              <a:rPr lang="en-GB" sz="1200" dirty="0">
                <a:solidFill>
                  <a:srgbClr val="007EA9"/>
                </a:solidFill>
                <a:latin typeface="Arial" panose="020B0604020202020204" pitchFamily="34" charset="0"/>
                <a:cs typeface="Arial" panose="020B0604020202020204" pitchFamily="34" charset="0"/>
              </a:rPr>
              <a:t>www.forresters-ip.com</a:t>
            </a:r>
          </a:p>
        </p:txBody>
      </p:sp>
    </p:spTree>
    <p:extLst>
      <p:ext uri="{BB962C8B-B14F-4D97-AF65-F5344CB8AC3E}">
        <p14:creationId xmlns:p14="http://schemas.microsoft.com/office/powerpoint/2010/main" val="995847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Image and Quo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7D932-677E-DFE0-F7DE-90644E43DDFE}"/>
              </a:ext>
            </a:extLst>
          </p:cNvPr>
          <p:cNvCxnSpPr>
            <a:cxnSpLocks/>
          </p:cNvCxnSpPr>
          <p:nvPr userDrawn="1"/>
        </p:nvCxnSpPr>
        <p:spPr>
          <a:xfrm>
            <a:off x="430279" y="980728"/>
            <a:ext cx="11233248" cy="0"/>
          </a:xfrm>
          <a:prstGeom prst="line">
            <a:avLst/>
          </a:prstGeom>
          <a:ln w="12700">
            <a:solidFill>
              <a:srgbClr val="007EA9"/>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ACE7B67-B52D-0B0F-4D3E-883121E3AFB6}"/>
              </a:ext>
            </a:extLst>
          </p:cNvPr>
          <p:cNvSpPr>
            <a:spLocks noGrp="1"/>
          </p:cNvSpPr>
          <p:nvPr>
            <p:ph sz="half" idx="1"/>
          </p:nvPr>
        </p:nvSpPr>
        <p:spPr>
          <a:xfrm>
            <a:off x="487843" y="1235398"/>
            <a:ext cx="5654904" cy="4713879"/>
          </a:xfrm>
        </p:spPr>
        <p:txBody>
          <a:bodyPr/>
          <a:lstStyle>
            <a:lvl1pPr marL="342900" indent="-342900">
              <a:buClr>
                <a:srgbClr val="007EA9"/>
              </a:buClr>
              <a:buFont typeface="Arial" panose="020B0604020202020204" pitchFamily="34" charset="0"/>
              <a:buChar char="•"/>
              <a:defRPr sz="2000">
                <a:solidFill>
                  <a:srgbClr val="8D857D"/>
                </a:solidFill>
                <a:latin typeface="Arial" panose="020B0604020202020204" pitchFamily="34" charset="0"/>
                <a:cs typeface="Arial" panose="020B0604020202020204" pitchFamily="34" charset="0"/>
              </a:defRPr>
            </a:lvl1pPr>
            <a:lvl2pPr marL="800100" indent="-342900">
              <a:buClr>
                <a:srgbClr val="007EA9"/>
              </a:buClr>
              <a:buFont typeface="Arial" panose="020B0604020202020204" pitchFamily="34" charset="0"/>
              <a:buChar char="•"/>
              <a:defRPr sz="2000">
                <a:solidFill>
                  <a:srgbClr val="8D857D"/>
                </a:solidFill>
                <a:latin typeface="Arial" panose="020B0604020202020204" pitchFamily="34" charset="0"/>
                <a:cs typeface="Arial" panose="020B0604020202020204" pitchFamily="34" charset="0"/>
              </a:defRPr>
            </a:lvl2pPr>
            <a:lvl3pPr marL="1143000" indent="-228600">
              <a:buClr>
                <a:srgbClr val="007EA9"/>
              </a:buClr>
              <a:buFont typeface="Wingdings" pitchFamily="2" charset="2"/>
              <a:buChar char="§"/>
              <a:defRPr sz="1800">
                <a:solidFill>
                  <a:srgbClr val="8D857D"/>
                </a:solidFill>
                <a:latin typeface="Arial" panose="020B0604020202020204" pitchFamily="34" charset="0"/>
                <a:cs typeface="Arial" panose="020B0604020202020204" pitchFamily="34" charset="0"/>
              </a:defRPr>
            </a:lvl3pPr>
            <a:lvl4pPr>
              <a:buClr>
                <a:srgbClr val="007EA9"/>
              </a:buClr>
              <a:defRPr sz="1800">
                <a:solidFill>
                  <a:srgbClr val="8D857D"/>
                </a:solidFill>
                <a:latin typeface="Arial" panose="020B0604020202020204" pitchFamily="34" charset="0"/>
                <a:cs typeface="Arial" panose="020B0604020202020204" pitchFamily="34" charset="0"/>
              </a:defRPr>
            </a:lvl4pPr>
            <a:lvl5pPr>
              <a:buClr>
                <a:srgbClr val="007EA9"/>
              </a:buClr>
              <a:defRPr sz="1800">
                <a:solidFill>
                  <a:srgbClr val="8D857D"/>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Box 13">
            <a:extLst>
              <a:ext uri="{FF2B5EF4-FFF2-40B4-BE49-F238E27FC236}">
                <a16:creationId xmlns:a16="http://schemas.microsoft.com/office/drawing/2014/main" id="{C596174E-F391-F426-DA4B-AB9C05525B10}"/>
              </a:ext>
            </a:extLst>
          </p:cNvPr>
          <p:cNvSpPr txBox="1"/>
          <p:nvPr userDrawn="1"/>
        </p:nvSpPr>
        <p:spPr>
          <a:xfrm>
            <a:off x="15346017" y="2802835"/>
            <a:ext cx="0" cy="0"/>
          </a:xfrm>
          <a:prstGeom prst="rect">
            <a:avLst/>
          </a:prstGeom>
        </p:spPr>
        <p:txBody>
          <a:bodyPr vert="horz" wrap="none" lIns="91440" tIns="45720" rIns="91440" bIns="45720" rtlCol="0">
            <a:normAutofit fontScale="25000" lnSpcReduction="20000"/>
          </a:bodyPr>
          <a:lstStyle/>
          <a:p>
            <a:pPr marL="0" indent="0" algn="l">
              <a:lnSpc>
                <a:spcPct val="114000"/>
              </a:lnSpc>
              <a:buNone/>
            </a:pPr>
            <a:endParaRPr lang="en-US" sz="2000" dirty="0">
              <a:solidFill>
                <a:srgbClr val="8D857D"/>
              </a:solidFill>
              <a:latin typeface="Arial" panose="020B0604020202020204" pitchFamily="34" charset="0"/>
              <a:cs typeface="Arial" panose="020B0604020202020204" pitchFamily="34" charset="0"/>
            </a:endParaRPr>
          </a:p>
        </p:txBody>
      </p:sp>
      <p:sp>
        <p:nvSpPr>
          <p:cNvPr id="25" name="Freeform 24">
            <a:extLst>
              <a:ext uri="{FF2B5EF4-FFF2-40B4-BE49-F238E27FC236}">
                <a16:creationId xmlns:a16="http://schemas.microsoft.com/office/drawing/2014/main" id="{8D46B63B-0163-EAC5-0140-73C331E1A766}"/>
              </a:ext>
            </a:extLst>
          </p:cNvPr>
          <p:cNvSpPr/>
          <p:nvPr userDrawn="1"/>
        </p:nvSpPr>
        <p:spPr>
          <a:xfrm rot="5400000">
            <a:off x="12357607" y="1016812"/>
            <a:ext cx="1080120" cy="1440000"/>
          </a:xfrm>
          <a:custGeom>
            <a:avLst/>
            <a:gdLst>
              <a:gd name="connsiteX0" fmla="*/ 0 w 1080120"/>
              <a:gd name="connsiteY0" fmla="*/ 1080000 h 1080000"/>
              <a:gd name="connsiteX1" fmla="*/ 0 w 1080120"/>
              <a:gd name="connsiteY1" fmla="*/ 0 h 1080000"/>
              <a:gd name="connsiteX2" fmla="*/ 38323 w 1080120"/>
              <a:gd name="connsiteY2" fmla="*/ 38319 h 1080000"/>
              <a:gd name="connsiteX3" fmla="*/ 38323 w 1080120"/>
              <a:gd name="connsiteY3" fmla="*/ 1049897 h 1080000"/>
              <a:gd name="connsiteX4" fmla="*/ 1050014 w 1080120"/>
              <a:gd name="connsiteY4" fmla="*/ 1049897 h 1080000"/>
              <a:gd name="connsiteX5" fmla="*/ 1080120 w 1080120"/>
              <a:gd name="connsiteY5" fmla="*/ 108000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120" h="1080000">
                <a:moveTo>
                  <a:pt x="0" y="1080000"/>
                </a:moveTo>
                <a:lnTo>
                  <a:pt x="0" y="0"/>
                </a:lnTo>
                <a:lnTo>
                  <a:pt x="38323" y="38319"/>
                </a:lnTo>
                <a:lnTo>
                  <a:pt x="38323" y="1049897"/>
                </a:lnTo>
                <a:lnTo>
                  <a:pt x="1050014" y="1049897"/>
                </a:lnTo>
                <a:lnTo>
                  <a:pt x="1080120" y="10800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Rectangle 1">
            <a:extLst>
              <a:ext uri="{FF2B5EF4-FFF2-40B4-BE49-F238E27FC236}">
                <a16:creationId xmlns:a16="http://schemas.microsoft.com/office/drawing/2014/main" id="{88EBB34E-BC84-6AAE-ABF3-20DEF4E0818A}"/>
              </a:ext>
            </a:extLst>
          </p:cNvPr>
          <p:cNvSpPr/>
          <p:nvPr userDrawn="1"/>
        </p:nvSpPr>
        <p:spPr>
          <a:xfrm>
            <a:off x="6816081" y="4150405"/>
            <a:ext cx="4847449" cy="2158915"/>
          </a:xfrm>
          <a:prstGeom prst="rect">
            <a:avLst/>
          </a:prstGeom>
          <a:solidFill>
            <a:srgbClr val="007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extBox 19">
            <a:extLst>
              <a:ext uri="{FF2B5EF4-FFF2-40B4-BE49-F238E27FC236}">
                <a16:creationId xmlns:a16="http://schemas.microsoft.com/office/drawing/2014/main" id="{442A3B6D-95E2-CD50-C073-45821B90A190}"/>
              </a:ext>
            </a:extLst>
          </p:cNvPr>
          <p:cNvSpPr txBox="1"/>
          <p:nvPr userDrawn="1"/>
        </p:nvSpPr>
        <p:spPr>
          <a:xfrm>
            <a:off x="-1736035" y="1948070"/>
            <a:ext cx="0" cy="0"/>
          </a:xfrm>
          <a:prstGeom prst="rect">
            <a:avLst/>
          </a:prstGeom>
        </p:spPr>
        <p:txBody>
          <a:bodyPr vert="horz" wrap="none" lIns="91440" tIns="45720" rIns="91440" bIns="45720" rtlCol="0">
            <a:normAutofit fontScale="25000" lnSpcReduction="20000"/>
          </a:bodyPr>
          <a:lstStyle/>
          <a:p>
            <a:pPr marL="0" indent="0" algn="l">
              <a:lnSpc>
                <a:spcPct val="114000"/>
              </a:lnSpc>
              <a:buNone/>
            </a:pPr>
            <a:endParaRPr lang="en-US" sz="2000" dirty="0">
              <a:solidFill>
                <a:srgbClr val="8D857D"/>
              </a:solidFill>
              <a:latin typeface="Arial" panose="020B0604020202020204" pitchFamily="34" charset="0"/>
              <a:cs typeface="Arial" panose="020B0604020202020204" pitchFamily="34" charset="0"/>
            </a:endParaRPr>
          </a:p>
        </p:txBody>
      </p:sp>
      <p:sp>
        <p:nvSpPr>
          <p:cNvPr id="23" name="Picture Placeholder 22">
            <a:extLst>
              <a:ext uri="{FF2B5EF4-FFF2-40B4-BE49-F238E27FC236}">
                <a16:creationId xmlns:a16="http://schemas.microsoft.com/office/drawing/2014/main" id="{1AF1EAED-9798-4534-BEA5-C0094A25DD54}"/>
              </a:ext>
            </a:extLst>
          </p:cNvPr>
          <p:cNvSpPr>
            <a:spLocks noGrp="1"/>
          </p:cNvSpPr>
          <p:nvPr>
            <p:ph type="pic" sz="quarter" idx="10"/>
          </p:nvPr>
        </p:nvSpPr>
        <p:spPr>
          <a:xfrm>
            <a:off x="6816080" y="1234400"/>
            <a:ext cx="4847449" cy="2916000"/>
          </a:xfrm>
          <a:custGeom>
            <a:avLst/>
            <a:gdLst>
              <a:gd name="connsiteX0" fmla="*/ 1328628 w 3959225"/>
              <a:gd name="connsiteY0" fmla="*/ 0 h 2916000"/>
              <a:gd name="connsiteX1" fmla="*/ 3959225 w 3959225"/>
              <a:gd name="connsiteY1" fmla="*/ 0 h 2916000"/>
              <a:gd name="connsiteX2" fmla="*/ 3959225 w 3959225"/>
              <a:gd name="connsiteY2" fmla="*/ 2916000 h 2916000"/>
              <a:gd name="connsiteX3" fmla="*/ 0 w 3959225"/>
              <a:gd name="connsiteY3" fmla="*/ 2916000 h 2916000"/>
              <a:gd name="connsiteX4" fmla="*/ 0 w 3959225"/>
              <a:gd name="connsiteY4" fmla="*/ 1328776 h 29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9225" h="2916000">
                <a:moveTo>
                  <a:pt x="1328628" y="0"/>
                </a:moveTo>
                <a:lnTo>
                  <a:pt x="3959225" y="0"/>
                </a:lnTo>
                <a:lnTo>
                  <a:pt x="3959225" y="2916000"/>
                </a:lnTo>
                <a:lnTo>
                  <a:pt x="0" y="2916000"/>
                </a:lnTo>
                <a:lnTo>
                  <a:pt x="0" y="1328776"/>
                </a:lnTo>
                <a:close/>
              </a:path>
            </a:pathLst>
          </a:custGeom>
        </p:spPr>
        <p:txBody>
          <a:bodyPr wrap="square">
            <a:noAutofit/>
          </a:bodyPr>
          <a:lstStyle/>
          <a:p>
            <a:endParaRPr lang="en-US" dirty="0"/>
          </a:p>
        </p:txBody>
      </p:sp>
      <p:sp>
        <p:nvSpPr>
          <p:cNvPr id="24" name="Title 1">
            <a:extLst>
              <a:ext uri="{FF2B5EF4-FFF2-40B4-BE49-F238E27FC236}">
                <a16:creationId xmlns:a16="http://schemas.microsoft.com/office/drawing/2014/main" id="{E4422948-B334-E1E1-D3CD-8089B7D71E7E}"/>
              </a:ext>
            </a:extLst>
          </p:cNvPr>
          <p:cNvSpPr>
            <a:spLocks noGrp="1"/>
          </p:cNvSpPr>
          <p:nvPr>
            <p:ph type="ctrTitle" hasCustomPrompt="1"/>
          </p:nvPr>
        </p:nvSpPr>
        <p:spPr>
          <a:xfrm>
            <a:off x="7248127" y="4407237"/>
            <a:ext cx="4041975" cy="1542038"/>
          </a:xfrm>
        </p:spPr>
        <p:txBody>
          <a:bodyPr>
            <a:normAutofit/>
          </a:bodyPr>
          <a:lstStyle>
            <a:lvl1pPr algn="ctr">
              <a:defRPr sz="2800">
                <a:solidFill>
                  <a:schemeClr val="bg1"/>
                </a:solidFill>
                <a:latin typeface="Arial" panose="020B0604020202020204" pitchFamily="34" charset="0"/>
                <a:cs typeface="Arial" panose="020B0604020202020204" pitchFamily="34" charset="0"/>
              </a:defRPr>
            </a:lvl1pPr>
          </a:lstStyle>
          <a:p>
            <a:r>
              <a:rPr lang="en-US" dirty="0"/>
              <a:t>Quote/Fact/Figure</a:t>
            </a:r>
            <a:endParaRPr lang="en-GB" dirty="0"/>
          </a:p>
        </p:txBody>
      </p:sp>
      <p:sp>
        <p:nvSpPr>
          <p:cNvPr id="3" name="Text Placeholder 2">
            <a:extLst>
              <a:ext uri="{FF2B5EF4-FFF2-40B4-BE49-F238E27FC236}">
                <a16:creationId xmlns:a16="http://schemas.microsoft.com/office/drawing/2014/main" id="{7C8E91B8-853A-280B-255F-64CD058FDF27}"/>
              </a:ext>
            </a:extLst>
          </p:cNvPr>
          <p:cNvSpPr>
            <a:spLocks noGrp="1"/>
          </p:cNvSpPr>
          <p:nvPr>
            <p:ph type="body" sz="quarter" idx="11" hasCustomPrompt="1"/>
          </p:nvPr>
        </p:nvSpPr>
        <p:spPr>
          <a:xfrm>
            <a:off x="440963" y="251716"/>
            <a:ext cx="11222567" cy="664827"/>
          </a:xfrm>
        </p:spPr>
        <p:txBody>
          <a:bodyPr>
            <a:normAutofit/>
          </a:bodyPr>
          <a:lstStyle>
            <a:lvl1pPr marL="85725" indent="0" algn="l">
              <a:buNone/>
              <a:defRPr sz="2600">
                <a:solidFill>
                  <a:srgbClr val="007EA9"/>
                </a:solidFill>
              </a:defRPr>
            </a:lvl1pPr>
          </a:lstStyle>
          <a:p>
            <a:pPr marL="85725" algn="l"/>
            <a:r>
              <a:rPr lang="en-US" altLang="en-US" sz="3200" dirty="0">
                <a:solidFill>
                  <a:srgbClr val="007EA9"/>
                </a:solidFill>
                <a:latin typeface="Arial" panose="020B0604020202020204" pitchFamily="34" charset="0"/>
                <a:cs typeface="Arial" panose="020B0604020202020204" pitchFamily="34" charset="0"/>
              </a:rPr>
              <a:t>Title text here (Arial – 26pt)</a:t>
            </a:r>
          </a:p>
        </p:txBody>
      </p:sp>
      <p:cxnSp>
        <p:nvCxnSpPr>
          <p:cNvPr id="4" name="Straight Connector 3">
            <a:extLst>
              <a:ext uri="{FF2B5EF4-FFF2-40B4-BE49-F238E27FC236}">
                <a16:creationId xmlns:a16="http://schemas.microsoft.com/office/drawing/2014/main" id="{DA70064A-0111-C228-F14C-8201DB6A3C0E}"/>
              </a:ext>
            </a:extLst>
          </p:cNvPr>
          <p:cNvCxnSpPr>
            <a:cxnSpLocks/>
          </p:cNvCxnSpPr>
          <p:nvPr userDrawn="1"/>
        </p:nvCxnSpPr>
        <p:spPr>
          <a:xfrm>
            <a:off x="1415480" y="6309325"/>
            <a:ext cx="10248051" cy="0"/>
          </a:xfrm>
          <a:prstGeom prst="line">
            <a:avLst/>
          </a:prstGeom>
          <a:ln w="12700">
            <a:solidFill>
              <a:srgbClr val="007EA9"/>
            </a:soli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82CA71FC-4E45-26AE-B614-7DD25201AF77}"/>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1412" t="20726" r="22317" b="20727"/>
          <a:stretch/>
        </p:blipFill>
        <p:spPr bwMode="auto">
          <a:xfrm>
            <a:off x="440963" y="5949280"/>
            <a:ext cx="830504" cy="8640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A4A3F0-43AF-31FA-FBD5-206C5247A586}"/>
              </a:ext>
            </a:extLst>
          </p:cNvPr>
          <p:cNvSpPr txBox="1"/>
          <p:nvPr userDrawn="1"/>
        </p:nvSpPr>
        <p:spPr>
          <a:xfrm>
            <a:off x="9454087" y="6403553"/>
            <a:ext cx="2324656" cy="276999"/>
          </a:xfrm>
          <a:prstGeom prst="rect">
            <a:avLst/>
          </a:prstGeom>
          <a:noFill/>
        </p:spPr>
        <p:txBody>
          <a:bodyPr wrap="square" rtlCol="0">
            <a:spAutoFit/>
          </a:bodyPr>
          <a:lstStyle/>
          <a:p>
            <a:pPr algn="r"/>
            <a:r>
              <a:rPr lang="en-GB" sz="1200" dirty="0">
                <a:solidFill>
                  <a:srgbClr val="007EA9"/>
                </a:solidFill>
                <a:latin typeface="Arial" panose="020B0604020202020204" pitchFamily="34" charset="0"/>
                <a:cs typeface="Arial" panose="020B0604020202020204" pitchFamily="34" charset="0"/>
              </a:rPr>
              <a:t>www.forresters-ip.com</a:t>
            </a:r>
          </a:p>
        </p:txBody>
      </p:sp>
    </p:spTree>
    <p:extLst>
      <p:ext uri="{BB962C8B-B14F-4D97-AF65-F5344CB8AC3E}">
        <p14:creationId xmlns:p14="http://schemas.microsoft.com/office/powerpoint/2010/main" val="4155348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Content, Image and Quo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7D932-677E-DFE0-F7DE-90644E43DDFE}"/>
              </a:ext>
            </a:extLst>
          </p:cNvPr>
          <p:cNvCxnSpPr>
            <a:cxnSpLocks/>
          </p:cNvCxnSpPr>
          <p:nvPr userDrawn="1"/>
        </p:nvCxnSpPr>
        <p:spPr>
          <a:xfrm>
            <a:off x="430279" y="980728"/>
            <a:ext cx="11233248" cy="0"/>
          </a:xfrm>
          <a:prstGeom prst="line">
            <a:avLst/>
          </a:prstGeom>
          <a:ln w="12700">
            <a:solidFill>
              <a:srgbClr val="007EA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37CB4FC-9755-B214-0C18-C64E11D143E4}"/>
              </a:ext>
            </a:extLst>
          </p:cNvPr>
          <p:cNvSpPr txBox="1"/>
          <p:nvPr userDrawn="1"/>
        </p:nvSpPr>
        <p:spPr>
          <a:xfrm>
            <a:off x="12722087" y="6351104"/>
            <a:ext cx="0" cy="0"/>
          </a:xfrm>
          <a:prstGeom prst="rect">
            <a:avLst/>
          </a:prstGeom>
        </p:spPr>
        <p:txBody>
          <a:bodyPr vert="horz" wrap="none" lIns="91440" tIns="45720" rIns="91440" bIns="45720" rtlCol="0">
            <a:normAutofit fontScale="25000" lnSpcReduction="20000"/>
          </a:bodyPr>
          <a:lstStyle/>
          <a:p>
            <a:pPr marL="0" indent="0" algn="l">
              <a:lnSpc>
                <a:spcPct val="114000"/>
              </a:lnSpc>
              <a:buNone/>
            </a:pPr>
            <a:endParaRPr lang="en-US" sz="2000" dirty="0">
              <a:solidFill>
                <a:srgbClr val="8D857D"/>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596174E-F391-F426-DA4B-AB9C05525B10}"/>
              </a:ext>
            </a:extLst>
          </p:cNvPr>
          <p:cNvSpPr txBox="1"/>
          <p:nvPr userDrawn="1"/>
        </p:nvSpPr>
        <p:spPr>
          <a:xfrm>
            <a:off x="15346017" y="2802835"/>
            <a:ext cx="0" cy="0"/>
          </a:xfrm>
          <a:prstGeom prst="rect">
            <a:avLst/>
          </a:prstGeom>
        </p:spPr>
        <p:txBody>
          <a:bodyPr vert="horz" wrap="none" lIns="91440" tIns="45720" rIns="91440" bIns="45720" rtlCol="0">
            <a:normAutofit fontScale="25000" lnSpcReduction="20000"/>
          </a:bodyPr>
          <a:lstStyle/>
          <a:p>
            <a:pPr marL="0" indent="0" algn="l">
              <a:lnSpc>
                <a:spcPct val="114000"/>
              </a:lnSpc>
              <a:buNone/>
            </a:pPr>
            <a:endParaRPr lang="en-US" sz="2000" dirty="0">
              <a:solidFill>
                <a:srgbClr val="8D857D"/>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8EBB34E-BC84-6AAE-ABF3-20DEF4E0818A}"/>
              </a:ext>
            </a:extLst>
          </p:cNvPr>
          <p:cNvSpPr/>
          <p:nvPr userDrawn="1"/>
        </p:nvSpPr>
        <p:spPr>
          <a:xfrm>
            <a:off x="430281" y="4147419"/>
            <a:ext cx="4754349" cy="1527825"/>
          </a:xfrm>
          <a:prstGeom prst="rect">
            <a:avLst/>
          </a:prstGeom>
          <a:solidFill>
            <a:srgbClr val="007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extBox 19">
            <a:extLst>
              <a:ext uri="{FF2B5EF4-FFF2-40B4-BE49-F238E27FC236}">
                <a16:creationId xmlns:a16="http://schemas.microsoft.com/office/drawing/2014/main" id="{442A3B6D-95E2-CD50-C073-45821B90A190}"/>
              </a:ext>
            </a:extLst>
          </p:cNvPr>
          <p:cNvSpPr txBox="1"/>
          <p:nvPr userDrawn="1"/>
        </p:nvSpPr>
        <p:spPr>
          <a:xfrm>
            <a:off x="-1736035" y="1948070"/>
            <a:ext cx="0" cy="0"/>
          </a:xfrm>
          <a:prstGeom prst="rect">
            <a:avLst/>
          </a:prstGeom>
        </p:spPr>
        <p:txBody>
          <a:bodyPr vert="horz" wrap="none" lIns="91440" tIns="45720" rIns="91440" bIns="45720" rtlCol="0">
            <a:normAutofit fontScale="25000" lnSpcReduction="20000"/>
          </a:bodyPr>
          <a:lstStyle/>
          <a:p>
            <a:pPr marL="0" indent="0" algn="l">
              <a:lnSpc>
                <a:spcPct val="114000"/>
              </a:lnSpc>
              <a:buNone/>
            </a:pPr>
            <a:endParaRPr lang="en-US" sz="2000" dirty="0">
              <a:solidFill>
                <a:srgbClr val="8D857D"/>
              </a:solidFill>
              <a:latin typeface="Arial" panose="020B0604020202020204" pitchFamily="34" charset="0"/>
              <a:cs typeface="Arial" panose="020B0604020202020204" pitchFamily="34" charset="0"/>
            </a:endParaRPr>
          </a:p>
        </p:txBody>
      </p:sp>
      <p:sp>
        <p:nvSpPr>
          <p:cNvPr id="23" name="Picture Placeholder 22">
            <a:extLst>
              <a:ext uri="{FF2B5EF4-FFF2-40B4-BE49-F238E27FC236}">
                <a16:creationId xmlns:a16="http://schemas.microsoft.com/office/drawing/2014/main" id="{1AF1EAED-9798-4534-BEA5-C0094A25DD54}"/>
              </a:ext>
            </a:extLst>
          </p:cNvPr>
          <p:cNvSpPr>
            <a:spLocks noGrp="1"/>
          </p:cNvSpPr>
          <p:nvPr>
            <p:ph type="pic" sz="quarter" idx="10"/>
          </p:nvPr>
        </p:nvSpPr>
        <p:spPr>
          <a:xfrm>
            <a:off x="430279" y="1326887"/>
            <a:ext cx="4754346" cy="2820528"/>
          </a:xfrm>
          <a:custGeom>
            <a:avLst/>
            <a:gdLst>
              <a:gd name="connsiteX0" fmla="*/ 1328628 w 3959225"/>
              <a:gd name="connsiteY0" fmla="*/ 0 h 2916000"/>
              <a:gd name="connsiteX1" fmla="*/ 3959225 w 3959225"/>
              <a:gd name="connsiteY1" fmla="*/ 0 h 2916000"/>
              <a:gd name="connsiteX2" fmla="*/ 3959225 w 3959225"/>
              <a:gd name="connsiteY2" fmla="*/ 2916000 h 2916000"/>
              <a:gd name="connsiteX3" fmla="*/ 0 w 3959225"/>
              <a:gd name="connsiteY3" fmla="*/ 2916000 h 2916000"/>
              <a:gd name="connsiteX4" fmla="*/ 0 w 3959225"/>
              <a:gd name="connsiteY4" fmla="*/ 1328776 h 29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9225" h="2916000">
                <a:moveTo>
                  <a:pt x="1328628" y="0"/>
                </a:moveTo>
                <a:lnTo>
                  <a:pt x="3959225" y="0"/>
                </a:lnTo>
                <a:lnTo>
                  <a:pt x="3959225" y="2916000"/>
                </a:lnTo>
                <a:lnTo>
                  <a:pt x="0" y="2916000"/>
                </a:lnTo>
                <a:lnTo>
                  <a:pt x="0" y="1328776"/>
                </a:lnTo>
                <a:close/>
              </a:path>
            </a:pathLst>
          </a:custGeom>
        </p:spPr>
        <p:txBody>
          <a:bodyPr wrap="square">
            <a:noAutofit/>
          </a:bodyPr>
          <a:lstStyle/>
          <a:p>
            <a:endParaRPr lang="en-US" dirty="0"/>
          </a:p>
        </p:txBody>
      </p:sp>
      <p:sp>
        <p:nvSpPr>
          <p:cNvPr id="24" name="Title 1">
            <a:extLst>
              <a:ext uri="{FF2B5EF4-FFF2-40B4-BE49-F238E27FC236}">
                <a16:creationId xmlns:a16="http://schemas.microsoft.com/office/drawing/2014/main" id="{E4422948-B334-E1E1-D3CD-8089B7D71E7E}"/>
              </a:ext>
            </a:extLst>
          </p:cNvPr>
          <p:cNvSpPr>
            <a:spLocks noGrp="1"/>
          </p:cNvSpPr>
          <p:nvPr>
            <p:ph type="ctrTitle" hasCustomPrompt="1"/>
          </p:nvPr>
        </p:nvSpPr>
        <p:spPr>
          <a:xfrm>
            <a:off x="717786" y="4147413"/>
            <a:ext cx="4466839" cy="1527824"/>
          </a:xfrm>
        </p:spPr>
        <p:txBody>
          <a:bodyPr>
            <a:normAutofit/>
          </a:bodyPr>
          <a:lstStyle>
            <a:lvl1pPr algn="ctr">
              <a:defRPr sz="2000">
                <a:solidFill>
                  <a:schemeClr val="bg1"/>
                </a:solidFill>
                <a:latin typeface="Arial" panose="020B0604020202020204" pitchFamily="34" charset="0"/>
                <a:cs typeface="Arial" panose="020B0604020202020204" pitchFamily="34" charset="0"/>
              </a:defRPr>
            </a:lvl1pPr>
          </a:lstStyle>
          <a:p>
            <a:r>
              <a:rPr lang="en-US" dirty="0"/>
              <a:t>Quote/Fact/Figure</a:t>
            </a:r>
            <a:endParaRPr lang="en-GB" dirty="0"/>
          </a:p>
        </p:txBody>
      </p:sp>
      <p:sp>
        <p:nvSpPr>
          <p:cNvPr id="11" name="Rectangle 10">
            <a:extLst>
              <a:ext uri="{FF2B5EF4-FFF2-40B4-BE49-F238E27FC236}">
                <a16:creationId xmlns:a16="http://schemas.microsoft.com/office/drawing/2014/main" id="{20D7725D-408E-A283-65DE-E6791B673299}"/>
              </a:ext>
            </a:extLst>
          </p:cNvPr>
          <p:cNvSpPr/>
          <p:nvPr userDrawn="1"/>
        </p:nvSpPr>
        <p:spPr>
          <a:xfrm>
            <a:off x="6864353" y="4147419"/>
            <a:ext cx="4768059" cy="1527825"/>
          </a:xfrm>
          <a:prstGeom prst="rect">
            <a:avLst/>
          </a:prstGeom>
          <a:solidFill>
            <a:srgbClr val="007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2">
            <a:extLst>
              <a:ext uri="{FF2B5EF4-FFF2-40B4-BE49-F238E27FC236}">
                <a16:creationId xmlns:a16="http://schemas.microsoft.com/office/drawing/2014/main" id="{95B62172-E7D5-57BB-A80B-262DE72B54EA}"/>
              </a:ext>
            </a:extLst>
          </p:cNvPr>
          <p:cNvSpPr>
            <a:spLocks noGrp="1"/>
          </p:cNvSpPr>
          <p:nvPr>
            <p:ph type="pic" sz="quarter" idx="11"/>
          </p:nvPr>
        </p:nvSpPr>
        <p:spPr>
          <a:xfrm>
            <a:off x="6864351" y="1326887"/>
            <a:ext cx="4768056" cy="2820528"/>
          </a:xfrm>
          <a:custGeom>
            <a:avLst/>
            <a:gdLst>
              <a:gd name="connsiteX0" fmla="*/ 1328628 w 3959225"/>
              <a:gd name="connsiteY0" fmla="*/ 0 h 2916000"/>
              <a:gd name="connsiteX1" fmla="*/ 3959225 w 3959225"/>
              <a:gd name="connsiteY1" fmla="*/ 0 h 2916000"/>
              <a:gd name="connsiteX2" fmla="*/ 3959225 w 3959225"/>
              <a:gd name="connsiteY2" fmla="*/ 2916000 h 2916000"/>
              <a:gd name="connsiteX3" fmla="*/ 0 w 3959225"/>
              <a:gd name="connsiteY3" fmla="*/ 2916000 h 2916000"/>
              <a:gd name="connsiteX4" fmla="*/ 0 w 3959225"/>
              <a:gd name="connsiteY4" fmla="*/ 1328776 h 29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9225" h="2916000">
                <a:moveTo>
                  <a:pt x="1328628" y="0"/>
                </a:moveTo>
                <a:lnTo>
                  <a:pt x="3959225" y="0"/>
                </a:lnTo>
                <a:lnTo>
                  <a:pt x="3959225" y="2916000"/>
                </a:lnTo>
                <a:lnTo>
                  <a:pt x="0" y="2916000"/>
                </a:lnTo>
                <a:lnTo>
                  <a:pt x="0" y="1328776"/>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0273A1EB-9A1C-DD73-7194-581DFF50A017}"/>
              </a:ext>
            </a:extLst>
          </p:cNvPr>
          <p:cNvSpPr>
            <a:spLocks noGrp="1"/>
          </p:cNvSpPr>
          <p:nvPr>
            <p:ph type="body" sz="quarter" idx="12" hasCustomPrompt="1"/>
          </p:nvPr>
        </p:nvSpPr>
        <p:spPr>
          <a:xfrm>
            <a:off x="6864351" y="4148143"/>
            <a:ext cx="4320116" cy="1527175"/>
          </a:xfrm>
        </p:spPr>
        <p:txBody>
          <a:bodyPr anchor="ctr">
            <a:normAutofit/>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r>
              <a:rPr lang="en-US" dirty="0"/>
              <a:t>Quote/Fact/Figure</a:t>
            </a:r>
            <a:endParaRPr lang="en-GB" dirty="0"/>
          </a:p>
        </p:txBody>
      </p:sp>
      <p:sp>
        <p:nvSpPr>
          <p:cNvPr id="4" name="Text Placeholder 2">
            <a:extLst>
              <a:ext uri="{FF2B5EF4-FFF2-40B4-BE49-F238E27FC236}">
                <a16:creationId xmlns:a16="http://schemas.microsoft.com/office/drawing/2014/main" id="{01FE3A02-2DA5-152D-3067-4224E1ED5A6C}"/>
              </a:ext>
            </a:extLst>
          </p:cNvPr>
          <p:cNvSpPr>
            <a:spLocks noGrp="1"/>
          </p:cNvSpPr>
          <p:nvPr>
            <p:ph type="body" sz="quarter" idx="13" hasCustomPrompt="1"/>
          </p:nvPr>
        </p:nvSpPr>
        <p:spPr>
          <a:xfrm>
            <a:off x="440963" y="251716"/>
            <a:ext cx="11222567" cy="664827"/>
          </a:xfrm>
        </p:spPr>
        <p:txBody>
          <a:bodyPr>
            <a:normAutofit/>
          </a:bodyPr>
          <a:lstStyle>
            <a:lvl1pPr marL="85725" indent="0" algn="l">
              <a:buNone/>
              <a:defRPr sz="2600">
                <a:solidFill>
                  <a:srgbClr val="007EA9"/>
                </a:solidFill>
              </a:defRPr>
            </a:lvl1pPr>
          </a:lstStyle>
          <a:p>
            <a:pPr marL="85725" algn="l"/>
            <a:r>
              <a:rPr lang="en-US" altLang="en-US" sz="3200" dirty="0">
                <a:solidFill>
                  <a:srgbClr val="007EA9"/>
                </a:solidFill>
                <a:latin typeface="Arial" panose="020B0604020202020204" pitchFamily="34" charset="0"/>
                <a:cs typeface="Arial" panose="020B0604020202020204" pitchFamily="34" charset="0"/>
              </a:rPr>
              <a:t>Title text here (Arial – 26pt)</a:t>
            </a:r>
          </a:p>
        </p:txBody>
      </p:sp>
      <p:cxnSp>
        <p:nvCxnSpPr>
          <p:cNvPr id="3" name="Straight Connector 2">
            <a:extLst>
              <a:ext uri="{FF2B5EF4-FFF2-40B4-BE49-F238E27FC236}">
                <a16:creationId xmlns:a16="http://schemas.microsoft.com/office/drawing/2014/main" id="{801C29D2-AA0E-8194-C4B9-CB64D100F12B}"/>
              </a:ext>
            </a:extLst>
          </p:cNvPr>
          <p:cNvCxnSpPr>
            <a:cxnSpLocks/>
          </p:cNvCxnSpPr>
          <p:nvPr userDrawn="1"/>
        </p:nvCxnSpPr>
        <p:spPr>
          <a:xfrm>
            <a:off x="1415480" y="6309325"/>
            <a:ext cx="10248051" cy="0"/>
          </a:xfrm>
          <a:prstGeom prst="line">
            <a:avLst/>
          </a:prstGeom>
          <a:ln w="12700">
            <a:solidFill>
              <a:srgbClr val="007EA9"/>
            </a:soli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DDC99FF4-85B8-46FF-13D8-5ECBA53768DB}"/>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1412" t="20726" r="22317" b="20727"/>
          <a:stretch/>
        </p:blipFill>
        <p:spPr bwMode="auto">
          <a:xfrm>
            <a:off x="440963" y="5949280"/>
            <a:ext cx="830504" cy="8640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B39528-5EC5-80BA-13C4-F04A031384EA}"/>
              </a:ext>
            </a:extLst>
          </p:cNvPr>
          <p:cNvSpPr txBox="1"/>
          <p:nvPr userDrawn="1"/>
        </p:nvSpPr>
        <p:spPr>
          <a:xfrm>
            <a:off x="9454087" y="6403553"/>
            <a:ext cx="2324656" cy="276999"/>
          </a:xfrm>
          <a:prstGeom prst="rect">
            <a:avLst/>
          </a:prstGeom>
          <a:noFill/>
        </p:spPr>
        <p:txBody>
          <a:bodyPr wrap="square" rtlCol="0">
            <a:spAutoFit/>
          </a:bodyPr>
          <a:lstStyle/>
          <a:p>
            <a:pPr algn="r"/>
            <a:r>
              <a:rPr lang="en-GB" sz="1200" dirty="0">
                <a:solidFill>
                  <a:srgbClr val="007EA9"/>
                </a:solidFill>
                <a:latin typeface="Arial" panose="020B0604020202020204" pitchFamily="34" charset="0"/>
                <a:cs typeface="Arial" panose="020B0604020202020204" pitchFamily="34" charset="0"/>
              </a:rPr>
              <a:t>www.forresters-ip.com</a:t>
            </a:r>
          </a:p>
        </p:txBody>
      </p:sp>
    </p:spTree>
    <p:extLst>
      <p:ext uri="{BB962C8B-B14F-4D97-AF65-F5344CB8AC3E}">
        <p14:creationId xmlns:p14="http://schemas.microsoft.com/office/powerpoint/2010/main" val="1175447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49D5885-33A2-32FC-B6E3-D29AAB5F4A68}"/>
              </a:ext>
            </a:extLst>
          </p:cNvPr>
          <p:cNvCxnSpPr>
            <a:cxnSpLocks/>
          </p:cNvCxnSpPr>
          <p:nvPr userDrawn="1"/>
        </p:nvCxnSpPr>
        <p:spPr>
          <a:xfrm>
            <a:off x="431371" y="6309320"/>
            <a:ext cx="112321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D3709A3-C0AA-FA96-799D-7AC179BFE4F1}"/>
              </a:ext>
            </a:extLst>
          </p:cNvPr>
          <p:cNvSpPr txBox="1"/>
          <p:nvPr userDrawn="1"/>
        </p:nvSpPr>
        <p:spPr>
          <a:xfrm>
            <a:off x="9454084" y="6403553"/>
            <a:ext cx="2324656" cy="276999"/>
          </a:xfrm>
          <a:prstGeom prst="rect">
            <a:avLst/>
          </a:prstGeom>
          <a:noFill/>
        </p:spPr>
        <p:txBody>
          <a:bodyPr wrap="square" rtlCol="0">
            <a:spAutoFit/>
          </a:bodyPr>
          <a:lstStyle/>
          <a:p>
            <a:pPr algn="r"/>
            <a:r>
              <a:rPr lang="en-GB" sz="1200" dirty="0">
                <a:solidFill>
                  <a:schemeClr val="bg1"/>
                </a:solidFill>
                <a:latin typeface="Arial" panose="020B0604020202020204" pitchFamily="34" charset="0"/>
                <a:cs typeface="Arial" panose="020B0604020202020204" pitchFamily="34" charset="0"/>
              </a:rPr>
              <a:t>www.forresters-ip.com</a:t>
            </a:r>
          </a:p>
        </p:txBody>
      </p:sp>
      <p:sp>
        <p:nvSpPr>
          <p:cNvPr id="11" name="TextBox 10">
            <a:extLst>
              <a:ext uri="{FF2B5EF4-FFF2-40B4-BE49-F238E27FC236}">
                <a16:creationId xmlns:a16="http://schemas.microsoft.com/office/drawing/2014/main" id="{4EC3E0EA-5269-5FF9-259C-A081771CAFD5}"/>
              </a:ext>
            </a:extLst>
          </p:cNvPr>
          <p:cNvSpPr txBox="1"/>
          <p:nvPr userDrawn="1"/>
        </p:nvSpPr>
        <p:spPr>
          <a:xfrm>
            <a:off x="4876800" y="159026"/>
            <a:ext cx="0" cy="0"/>
          </a:xfrm>
          <a:prstGeom prst="rect">
            <a:avLst/>
          </a:prstGeom>
        </p:spPr>
        <p:txBody>
          <a:bodyPr vert="horz" wrap="none" lIns="91440" tIns="45720" rIns="91440" bIns="45720" rtlCol="0">
            <a:normAutofit fontScale="25000" lnSpcReduction="20000"/>
          </a:bodyPr>
          <a:lstStyle/>
          <a:p>
            <a:pPr marL="0" indent="0" algn="l">
              <a:lnSpc>
                <a:spcPct val="114000"/>
              </a:lnSpc>
              <a:buNone/>
            </a:pPr>
            <a:endParaRPr lang="en-US" sz="2000" dirty="0">
              <a:solidFill>
                <a:srgbClr val="8D857D"/>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C3E1A00-606E-9EA7-48A1-984EF388E6DE}"/>
              </a:ext>
            </a:extLst>
          </p:cNvPr>
          <p:cNvSpPr txBox="1"/>
          <p:nvPr userDrawn="1"/>
        </p:nvSpPr>
        <p:spPr>
          <a:xfrm>
            <a:off x="6500032" y="3356769"/>
            <a:ext cx="2215543" cy="338554"/>
          </a:xfrm>
          <a:prstGeom prst="rect">
            <a:avLst/>
          </a:prstGeom>
          <a:noFill/>
        </p:spPr>
        <p:txBody>
          <a:bodyPr wrap="none" rtlCol="0">
            <a:spAutoFit/>
          </a:bodyPr>
          <a:lstStyle/>
          <a:p>
            <a:r>
              <a:rPr lang="en-GB" altLang="en-US" sz="1600" dirty="0">
                <a:solidFill>
                  <a:schemeClr val="bg1"/>
                </a:solidFill>
                <a:latin typeface="Arial" panose="020B0604020202020204" pitchFamily="34" charset="0"/>
                <a:cs typeface="Arial" panose="020B0604020202020204" pitchFamily="34" charset="0"/>
              </a:rPr>
              <a:t>www.forresters-ip.com</a:t>
            </a:r>
            <a:endParaRPr lang="en-GB" sz="1600" dirty="0">
              <a:solidFill>
                <a:schemeClr val="bg1"/>
              </a:solidFill>
            </a:endParaRPr>
          </a:p>
        </p:txBody>
      </p:sp>
      <p:sp>
        <p:nvSpPr>
          <p:cNvPr id="8" name="TextBox 7">
            <a:extLst>
              <a:ext uri="{FF2B5EF4-FFF2-40B4-BE49-F238E27FC236}">
                <a16:creationId xmlns:a16="http://schemas.microsoft.com/office/drawing/2014/main" id="{7048F6F9-0759-8B28-ED1C-4C1B6AA5E4CC}"/>
              </a:ext>
            </a:extLst>
          </p:cNvPr>
          <p:cNvSpPr txBox="1"/>
          <p:nvPr userDrawn="1"/>
        </p:nvSpPr>
        <p:spPr>
          <a:xfrm>
            <a:off x="6478927" y="4156876"/>
            <a:ext cx="1449436" cy="338554"/>
          </a:xfrm>
          <a:prstGeom prst="rect">
            <a:avLst/>
          </a:prstGeom>
          <a:noFill/>
        </p:spPr>
        <p:txBody>
          <a:bodyPr wrap="none" rtlCol="0">
            <a:spAutoFit/>
          </a:bodyPr>
          <a:lstStyle/>
          <a:p>
            <a:r>
              <a:rPr lang="en-GB" sz="1600" dirty="0">
                <a:solidFill>
                  <a:schemeClr val="bg1"/>
                </a:solidFill>
                <a:latin typeface="Arial" panose="020B0604020202020204" pitchFamily="34" charset="0"/>
                <a:cs typeface="Arial" panose="020B0604020202020204" pitchFamily="34" charset="0"/>
              </a:rPr>
              <a:t>Follow us on: </a:t>
            </a:r>
          </a:p>
        </p:txBody>
      </p:sp>
      <p:sp>
        <p:nvSpPr>
          <p:cNvPr id="12" name="TextBox 11">
            <a:extLst>
              <a:ext uri="{FF2B5EF4-FFF2-40B4-BE49-F238E27FC236}">
                <a16:creationId xmlns:a16="http://schemas.microsoft.com/office/drawing/2014/main" id="{5EE3D109-3C25-1C86-AFBA-214FCB3B1848}"/>
              </a:ext>
            </a:extLst>
          </p:cNvPr>
          <p:cNvSpPr txBox="1"/>
          <p:nvPr userDrawn="1"/>
        </p:nvSpPr>
        <p:spPr>
          <a:xfrm>
            <a:off x="2751996" y="1340768"/>
            <a:ext cx="6590904" cy="936104"/>
          </a:xfrm>
          <a:prstGeom prst="rect">
            <a:avLst/>
          </a:prstGeom>
        </p:spPr>
        <p:txBody>
          <a:bodyPr vert="horz" wrap="square" lIns="91440" tIns="45720" rIns="91440" bIns="45720" rtlCol="0">
            <a:noAutofit/>
          </a:bodyPr>
          <a:lstStyle/>
          <a:p>
            <a:pPr marL="0" indent="0" algn="ctr">
              <a:lnSpc>
                <a:spcPct val="114000"/>
              </a:lnSpc>
              <a:buNone/>
            </a:pPr>
            <a:r>
              <a:rPr lang="en-US" sz="5400" dirty="0">
                <a:solidFill>
                  <a:schemeClr val="bg1"/>
                </a:solidFill>
                <a:latin typeface="Arial" panose="020B0604020202020204" pitchFamily="34" charset="0"/>
                <a:cs typeface="Arial" panose="020B0604020202020204" pitchFamily="34" charset="0"/>
              </a:rPr>
              <a:t>Thank You</a:t>
            </a:r>
          </a:p>
        </p:txBody>
      </p:sp>
      <p:cxnSp>
        <p:nvCxnSpPr>
          <p:cNvPr id="13" name="Straight Connector 12">
            <a:extLst>
              <a:ext uri="{FF2B5EF4-FFF2-40B4-BE49-F238E27FC236}">
                <a16:creationId xmlns:a16="http://schemas.microsoft.com/office/drawing/2014/main" id="{1A4BD5D5-277E-B09E-433C-90A10B80E1F3}"/>
              </a:ext>
            </a:extLst>
          </p:cNvPr>
          <p:cNvCxnSpPr>
            <a:cxnSpLocks/>
          </p:cNvCxnSpPr>
          <p:nvPr userDrawn="1"/>
        </p:nvCxnSpPr>
        <p:spPr>
          <a:xfrm>
            <a:off x="6626797" y="3933056"/>
            <a:ext cx="14401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8C306945-A345-EB7E-1A76-6BF0B24754AF}"/>
              </a:ext>
            </a:extLst>
          </p:cNvPr>
          <p:cNvSpPr>
            <a:spLocks noGrp="1"/>
          </p:cNvSpPr>
          <p:nvPr>
            <p:ph type="pic" sz="quarter" idx="10" hasCustomPrompt="1"/>
          </p:nvPr>
        </p:nvSpPr>
        <p:spPr>
          <a:xfrm>
            <a:off x="2736583" y="2599233"/>
            <a:ext cx="2972079" cy="2520950"/>
          </a:xfrm>
          <a:ln>
            <a:noFill/>
          </a:ln>
        </p:spPr>
        <p:txBody>
          <a:bodyPr/>
          <a:lstStyle/>
          <a:p>
            <a:r>
              <a:rPr lang="en-US" dirty="0"/>
              <a:t>Presenter Photo here</a:t>
            </a:r>
          </a:p>
        </p:txBody>
      </p:sp>
      <p:sp>
        <p:nvSpPr>
          <p:cNvPr id="6" name="Text Placeholder 5">
            <a:extLst>
              <a:ext uri="{FF2B5EF4-FFF2-40B4-BE49-F238E27FC236}">
                <a16:creationId xmlns:a16="http://schemas.microsoft.com/office/drawing/2014/main" id="{1EA1B60E-3E66-D023-D59C-E3B5DC817C3B}"/>
              </a:ext>
            </a:extLst>
          </p:cNvPr>
          <p:cNvSpPr>
            <a:spLocks noGrp="1"/>
          </p:cNvSpPr>
          <p:nvPr>
            <p:ph type="body" sz="quarter" idx="11" hasCustomPrompt="1"/>
          </p:nvPr>
        </p:nvSpPr>
        <p:spPr>
          <a:xfrm>
            <a:off x="6559308" y="2848148"/>
            <a:ext cx="4705349" cy="338545"/>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GB" dirty="0"/>
              <a:t>Your email here</a:t>
            </a:r>
            <a:endParaRPr lang="en-US" dirty="0"/>
          </a:p>
        </p:txBody>
      </p:sp>
      <p:pic>
        <p:nvPicPr>
          <p:cNvPr id="3" name="Picture 11">
            <a:extLst>
              <a:ext uri="{FF2B5EF4-FFF2-40B4-BE49-F238E27FC236}">
                <a16:creationId xmlns:a16="http://schemas.microsoft.com/office/drawing/2014/main" id="{F56A2F67-5B41-D8F0-92BC-204A3B208FE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9308" y="4600835"/>
            <a:ext cx="478990" cy="33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30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236CF-361B-4373-B647-3952B98F4184}" type="datetimeFigureOut">
              <a:rPr lang="en-GB" smtClean="0"/>
              <a:t>02/12/2025</a:t>
            </a:fld>
            <a:endParaRPr lang="en-GB"/>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7C3B4-BDF8-4979-BA35-FC8255AC02F8}" type="slidenum">
              <a:rPr lang="en-GB" smtClean="0"/>
              <a:t>‹#›</a:t>
            </a:fld>
            <a:endParaRPr lang="en-GB"/>
          </a:p>
        </p:txBody>
      </p:sp>
    </p:spTree>
    <p:extLst>
      <p:ext uri="{BB962C8B-B14F-4D97-AF65-F5344CB8AC3E}">
        <p14:creationId xmlns:p14="http://schemas.microsoft.com/office/powerpoint/2010/main" val="69017247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50" r:id="rId4"/>
    <p:sldLayoutId id="2147483661" r:id="rId5"/>
    <p:sldLayoutId id="2147483667" r:id="rId6"/>
    <p:sldLayoutId id="2147483665" r:id="rId7"/>
    <p:sldLayoutId id="2147483666" r:id="rId8"/>
    <p:sldLayoutId id="2147483662" r:id="rId9"/>
    <p:sldLayoutId id="2147483664" r:id="rId10"/>
    <p:sldLayoutId id="2147483652" r:id="rId11"/>
    <p:sldLayoutId id="2147483653" r:id="rId12"/>
    <p:sldLayoutId id="2147483654" r:id="rId13"/>
    <p:sldLayoutId id="2147483655" r:id="rId14"/>
    <p:sldLayoutId id="2147483668" r:id="rId15"/>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670F8422-B7BC-6323-2B68-03F7CD1FD5DB}"/>
              </a:ext>
            </a:extLst>
          </p:cNvPr>
          <p:cNvSpPr>
            <a:spLocks noGrp="1"/>
          </p:cNvSpPr>
          <p:nvPr>
            <p:ph type="subTitle" idx="1"/>
          </p:nvPr>
        </p:nvSpPr>
        <p:spPr>
          <a:xfrm>
            <a:off x="1828800" y="4293096"/>
            <a:ext cx="8534400" cy="1320552"/>
          </a:xfrm>
        </p:spPr>
        <p:txBody>
          <a:bodyPr/>
          <a:lstStyle/>
          <a:p>
            <a:r>
              <a:rPr lang="en-US" dirty="0"/>
              <a:t>Dr Nick Palmer</a:t>
            </a:r>
          </a:p>
          <a:p>
            <a:r>
              <a:rPr lang="en-GB" dirty="0"/>
              <a:t>December 3 2025</a:t>
            </a:r>
          </a:p>
        </p:txBody>
      </p:sp>
      <p:sp>
        <p:nvSpPr>
          <p:cNvPr id="8" name="Title 7">
            <a:extLst>
              <a:ext uri="{FF2B5EF4-FFF2-40B4-BE49-F238E27FC236}">
                <a16:creationId xmlns:a16="http://schemas.microsoft.com/office/drawing/2014/main" id="{580A9F95-991D-99F8-4074-F7F73D196C53}"/>
              </a:ext>
            </a:extLst>
          </p:cNvPr>
          <p:cNvSpPr>
            <a:spLocks noGrp="1"/>
          </p:cNvSpPr>
          <p:nvPr>
            <p:ph type="ctrTitle"/>
          </p:nvPr>
        </p:nvSpPr>
        <p:spPr/>
        <p:txBody>
          <a:bodyPr>
            <a:normAutofit/>
          </a:bodyPr>
          <a:lstStyle/>
          <a:p>
            <a:r>
              <a:rPr lang="en-GB" dirty="0"/>
              <a:t>Insights from Europe: </a:t>
            </a:r>
            <a:br>
              <a:rPr lang="en-GB" dirty="0"/>
            </a:br>
            <a:r>
              <a:rPr lang="en-GB" dirty="0"/>
              <a:t>Trends and Practice updates</a:t>
            </a:r>
            <a:endParaRPr lang="en-US" dirty="0"/>
          </a:p>
        </p:txBody>
      </p:sp>
    </p:spTree>
    <p:extLst>
      <p:ext uri="{BB962C8B-B14F-4D97-AF65-F5344CB8AC3E}">
        <p14:creationId xmlns:p14="http://schemas.microsoft.com/office/powerpoint/2010/main" val="2277864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9521A-9BFC-4DB0-0EDA-06BF6AB4B03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91B978-F9B3-7A3F-84C0-9F8AA08B9F10}"/>
              </a:ext>
            </a:extLst>
          </p:cNvPr>
          <p:cNvSpPr>
            <a:spLocks noGrp="1"/>
          </p:cNvSpPr>
          <p:nvPr>
            <p:ph sz="half" idx="1"/>
          </p:nvPr>
        </p:nvSpPr>
        <p:spPr/>
        <p:txBody>
          <a:bodyPr>
            <a:normAutofit/>
          </a:bodyPr>
          <a:lstStyle/>
          <a:p>
            <a:r>
              <a:rPr lang="en-GB" dirty="0"/>
              <a:t>Amendment does not require exact wording for support </a:t>
            </a:r>
          </a:p>
          <a:p>
            <a:endParaRPr lang="en-GB" dirty="0"/>
          </a:p>
          <a:p>
            <a:r>
              <a:rPr lang="en-GB" dirty="0"/>
              <a:t>However, … </a:t>
            </a:r>
          </a:p>
          <a:p>
            <a:pPr lvl="1"/>
            <a:r>
              <a:rPr lang="en-GB" dirty="0"/>
              <a:t>If the new term has the same meaning, then why alter it? </a:t>
            </a:r>
          </a:p>
          <a:p>
            <a:pPr lvl="1"/>
            <a:r>
              <a:rPr lang="en-GB" dirty="0"/>
              <a:t>If it has a different meaning, will present added matter if lacking clear support</a:t>
            </a:r>
          </a:p>
          <a:p>
            <a:pPr lvl="1"/>
            <a:endParaRPr lang="en-GB" dirty="0"/>
          </a:p>
          <a:p>
            <a:r>
              <a:rPr lang="en-GB" dirty="0"/>
              <a:t>If amended claims are filed without a thorough explanation of support for the amendments, the examiner may issue a communication requesting that support be identified before examining further</a:t>
            </a:r>
          </a:p>
          <a:p>
            <a:endParaRPr lang="en-GB" dirty="0"/>
          </a:p>
          <a:p>
            <a:r>
              <a:rPr lang="en-GB" dirty="0"/>
              <a:t>When drafting describe all embodiments collectively, if possible, and explicitly highlight all optional/interchangeable features </a:t>
            </a:r>
            <a:endParaRPr lang="en-GB" dirty="0">
              <a:solidFill>
                <a:srgbClr val="0085AD"/>
              </a:solidFill>
            </a:endParaRPr>
          </a:p>
          <a:p>
            <a:endParaRPr lang="en-GB" dirty="0"/>
          </a:p>
          <a:p>
            <a:endParaRPr lang="en-GB" dirty="0"/>
          </a:p>
        </p:txBody>
      </p:sp>
      <p:sp>
        <p:nvSpPr>
          <p:cNvPr id="4" name="Text Placeholder 3">
            <a:extLst>
              <a:ext uri="{FF2B5EF4-FFF2-40B4-BE49-F238E27FC236}">
                <a16:creationId xmlns:a16="http://schemas.microsoft.com/office/drawing/2014/main" id="{D32AD50F-2734-0A34-5F4C-030EFF0D9299}"/>
              </a:ext>
            </a:extLst>
          </p:cNvPr>
          <p:cNvSpPr>
            <a:spLocks noGrp="1"/>
          </p:cNvSpPr>
          <p:nvPr>
            <p:ph type="body" sz="quarter" idx="10"/>
          </p:nvPr>
        </p:nvSpPr>
        <p:spPr/>
        <p:txBody>
          <a:bodyPr>
            <a:normAutofit/>
          </a:bodyPr>
          <a:lstStyle/>
          <a:p>
            <a:r>
              <a:rPr lang="en-GB" dirty="0"/>
              <a:t>Article 123(2) EPC: added subject-matter</a:t>
            </a:r>
          </a:p>
        </p:txBody>
      </p:sp>
    </p:spTree>
    <p:extLst>
      <p:ext uri="{BB962C8B-B14F-4D97-AF65-F5344CB8AC3E}">
        <p14:creationId xmlns:p14="http://schemas.microsoft.com/office/powerpoint/2010/main" val="59222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46576-965C-43B5-477B-C57B4C534DA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4F2BFB-DBCF-B831-4260-2CCB04DDE1DB}"/>
              </a:ext>
            </a:extLst>
          </p:cNvPr>
          <p:cNvSpPr>
            <a:spLocks noGrp="1"/>
          </p:cNvSpPr>
          <p:nvPr>
            <p:ph sz="half" idx="1"/>
          </p:nvPr>
        </p:nvSpPr>
        <p:spPr/>
        <p:txBody>
          <a:bodyPr>
            <a:normAutofit/>
          </a:bodyPr>
          <a:lstStyle/>
          <a:p>
            <a:r>
              <a:rPr lang="en-GB" sz="1600" i="1" dirty="0"/>
              <a:t>(Relatively) </a:t>
            </a:r>
            <a:r>
              <a:rPr lang="en-GB" b="1" dirty="0"/>
              <a:t>“Safe” </a:t>
            </a:r>
            <a:r>
              <a:rPr lang="en-GB" dirty="0"/>
              <a:t>added matter</a:t>
            </a:r>
          </a:p>
          <a:p>
            <a:pPr lvl="1"/>
            <a:r>
              <a:rPr lang="en-GB" dirty="0"/>
              <a:t>making “intermediate generalisations” by amending a claim to include one feature in isolation from a passage disclosing it as one of multiple features in context</a:t>
            </a:r>
          </a:p>
          <a:p>
            <a:pPr lvl="1"/>
            <a:r>
              <a:rPr lang="en-GB" dirty="0"/>
              <a:t>Why is this (relatively) “safe”?  Because if challenged, it can be amended after grant by a narrowing amendment to include the missing second feature</a:t>
            </a:r>
          </a:p>
          <a:p>
            <a:endParaRPr lang="en-GB" b="1" dirty="0"/>
          </a:p>
          <a:p>
            <a:r>
              <a:rPr lang="en-GB" b="1" dirty="0"/>
              <a:t>“Unsafe” </a:t>
            </a:r>
            <a:r>
              <a:rPr lang="en-GB" dirty="0"/>
              <a:t>added matter</a:t>
            </a:r>
          </a:p>
          <a:p>
            <a:pPr lvl="1"/>
            <a:r>
              <a:rPr lang="en-GB" dirty="0"/>
              <a:t>By contrast, using new or different terminology, or basing an amendment on a drawing, may result in introducing an unsafe amendment</a:t>
            </a:r>
          </a:p>
          <a:p>
            <a:pPr lvl="1"/>
            <a:r>
              <a:rPr lang="en-GB" dirty="0"/>
              <a:t>In opposition, if challenged, the natural reaction would be to delete it</a:t>
            </a:r>
          </a:p>
          <a:p>
            <a:pPr lvl="1"/>
            <a:r>
              <a:rPr lang="en-GB" dirty="0"/>
              <a:t>However – this may not be possible without broadening beyond the scope of the granted patent – contravening Article 123(3) EPC</a:t>
            </a:r>
          </a:p>
        </p:txBody>
      </p:sp>
      <p:sp>
        <p:nvSpPr>
          <p:cNvPr id="4" name="Text Placeholder 3">
            <a:extLst>
              <a:ext uri="{FF2B5EF4-FFF2-40B4-BE49-F238E27FC236}">
                <a16:creationId xmlns:a16="http://schemas.microsoft.com/office/drawing/2014/main" id="{01454283-9BD8-E7CD-BD13-49730C19A48E}"/>
              </a:ext>
            </a:extLst>
          </p:cNvPr>
          <p:cNvSpPr>
            <a:spLocks noGrp="1"/>
          </p:cNvSpPr>
          <p:nvPr>
            <p:ph type="body" sz="quarter" idx="10"/>
          </p:nvPr>
        </p:nvSpPr>
        <p:spPr/>
        <p:txBody>
          <a:bodyPr>
            <a:normAutofit/>
          </a:bodyPr>
          <a:lstStyle/>
          <a:p>
            <a:r>
              <a:rPr lang="en-GB" dirty="0"/>
              <a:t>Article 123(2) EPC: added subject-matter</a:t>
            </a:r>
          </a:p>
        </p:txBody>
      </p:sp>
    </p:spTree>
    <p:extLst>
      <p:ext uri="{BB962C8B-B14F-4D97-AF65-F5344CB8AC3E}">
        <p14:creationId xmlns:p14="http://schemas.microsoft.com/office/powerpoint/2010/main" val="1202691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6B4DC-7C0C-21D3-B2A0-940831C4744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747AC8-DF9E-B999-76E0-0F092EE618D4}"/>
              </a:ext>
            </a:extLst>
          </p:cNvPr>
          <p:cNvSpPr>
            <a:spLocks noGrp="1"/>
          </p:cNvSpPr>
          <p:nvPr>
            <p:ph sz="half" idx="1"/>
          </p:nvPr>
        </p:nvSpPr>
        <p:spPr/>
        <p:txBody>
          <a:bodyPr>
            <a:normAutofit/>
          </a:bodyPr>
          <a:lstStyle/>
          <a:p>
            <a:r>
              <a:rPr lang="en-GB" dirty="0"/>
              <a:t>Excess claims fees </a:t>
            </a:r>
          </a:p>
          <a:p>
            <a:pPr lvl="1"/>
            <a:r>
              <a:rPr lang="en-GB" dirty="0"/>
              <a:t>$320 per claim, for claims 16-50</a:t>
            </a:r>
          </a:p>
          <a:p>
            <a:pPr lvl="1"/>
            <a:r>
              <a:rPr lang="en-GB" dirty="0"/>
              <a:t>$800 per claim, for claims 51+</a:t>
            </a:r>
          </a:p>
          <a:p>
            <a:endParaRPr lang="en-GB" dirty="0"/>
          </a:p>
          <a:p>
            <a:r>
              <a:rPr lang="en-GB" dirty="0"/>
              <a:t>These can be avoided by combining dependent claims with “AND/OR” statements, or “OR” statements to preserve original dependencies</a:t>
            </a:r>
          </a:p>
          <a:p>
            <a:endParaRPr lang="en-GB" dirty="0"/>
          </a:p>
          <a:p>
            <a:r>
              <a:rPr lang="en-GB" dirty="0"/>
              <a:t>May keep subject-matter in the claim set using “optionally”, but examiner will not take account of that matter when searching / examining the claim </a:t>
            </a:r>
          </a:p>
          <a:p>
            <a:endParaRPr lang="en-GB" dirty="0"/>
          </a:p>
          <a:p>
            <a:r>
              <a:rPr lang="en-GB" dirty="0"/>
              <a:t>Consider including numbered clauses in the description to match the claim wording you would like to keep within the application for filing continuations</a:t>
            </a:r>
          </a:p>
          <a:p>
            <a:endParaRPr lang="en-GB" dirty="0"/>
          </a:p>
        </p:txBody>
      </p:sp>
      <p:sp>
        <p:nvSpPr>
          <p:cNvPr id="4" name="Text Placeholder 3">
            <a:extLst>
              <a:ext uri="{FF2B5EF4-FFF2-40B4-BE49-F238E27FC236}">
                <a16:creationId xmlns:a16="http://schemas.microsoft.com/office/drawing/2014/main" id="{B4446160-3FF1-D740-FFDD-B320B1820C35}"/>
              </a:ext>
            </a:extLst>
          </p:cNvPr>
          <p:cNvSpPr>
            <a:spLocks noGrp="1"/>
          </p:cNvSpPr>
          <p:nvPr>
            <p:ph type="body" sz="quarter" idx="10"/>
          </p:nvPr>
        </p:nvSpPr>
        <p:spPr/>
        <p:txBody>
          <a:bodyPr>
            <a:normAutofit/>
          </a:bodyPr>
          <a:lstStyle/>
          <a:p>
            <a:r>
              <a:rPr lang="en-GB" dirty="0"/>
              <a:t>How to structure a claim set for EPO prosecution</a:t>
            </a:r>
          </a:p>
        </p:txBody>
      </p:sp>
    </p:spTree>
    <p:extLst>
      <p:ext uri="{BB962C8B-B14F-4D97-AF65-F5344CB8AC3E}">
        <p14:creationId xmlns:p14="http://schemas.microsoft.com/office/powerpoint/2010/main" val="3506938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B6D22-5E20-EBB5-3C5D-0AB25D5DCA4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36BFAD-DD9E-2D7B-B1E0-2B52436A600F}"/>
              </a:ext>
            </a:extLst>
          </p:cNvPr>
          <p:cNvSpPr>
            <a:spLocks noGrp="1"/>
          </p:cNvSpPr>
          <p:nvPr>
            <p:ph sz="half" idx="1"/>
          </p:nvPr>
        </p:nvSpPr>
        <p:spPr/>
        <p:txBody>
          <a:bodyPr/>
          <a:lstStyle/>
          <a:p>
            <a:r>
              <a:rPr lang="en-GB" dirty="0"/>
              <a:t>EPO will not usually examine multiple independent claims in the same category</a:t>
            </a:r>
          </a:p>
          <a:p>
            <a:pPr lvl="1"/>
            <a:r>
              <a:rPr lang="en-GB" dirty="0"/>
              <a:t>Exceptions for “plug / socket” or “transmitter / receiver” type inventions</a:t>
            </a:r>
          </a:p>
          <a:p>
            <a:endParaRPr lang="en-GB" dirty="0"/>
          </a:p>
          <a:p>
            <a:r>
              <a:rPr lang="en-GB" dirty="0"/>
              <a:t>Often possible to rewrite claims to depend from a single independent claim</a:t>
            </a:r>
          </a:p>
          <a:p>
            <a:endParaRPr lang="en-GB" dirty="0"/>
          </a:p>
          <a:p>
            <a:r>
              <a:rPr lang="en-GB" dirty="0"/>
              <a:t>When reducing a claim set on EP regional phase entry there is no point wasting claims on multiple independent claims in the same category since they will not be allowed to remain in the application</a:t>
            </a:r>
          </a:p>
          <a:p>
            <a:endParaRPr lang="en-GB" dirty="0"/>
          </a:p>
        </p:txBody>
      </p:sp>
      <p:sp>
        <p:nvSpPr>
          <p:cNvPr id="4" name="Text Placeholder 3">
            <a:extLst>
              <a:ext uri="{FF2B5EF4-FFF2-40B4-BE49-F238E27FC236}">
                <a16:creationId xmlns:a16="http://schemas.microsoft.com/office/drawing/2014/main" id="{4E29E9D6-B0CC-A40E-FBED-4ACCB909DE07}"/>
              </a:ext>
            </a:extLst>
          </p:cNvPr>
          <p:cNvSpPr>
            <a:spLocks noGrp="1"/>
          </p:cNvSpPr>
          <p:nvPr>
            <p:ph type="body" sz="quarter" idx="10"/>
          </p:nvPr>
        </p:nvSpPr>
        <p:spPr/>
        <p:txBody>
          <a:bodyPr>
            <a:normAutofit/>
          </a:bodyPr>
          <a:lstStyle/>
          <a:p>
            <a:r>
              <a:rPr lang="en-GB" dirty="0"/>
              <a:t>How to structure a claim set for EPO prosecution</a:t>
            </a:r>
          </a:p>
        </p:txBody>
      </p:sp>
    </p:spTree>
    <p:extLst>
      <p:ext uri="{BB962C8B-B14F-4D97-AF65-F5344CB8AC3E}">
        <p14:creationId xmlns:p14="http://schemas.microsoft.com/office/powerpoint/2010/main" val="1209237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A457F-D52A-C27D-85F3-6BE44E14AAF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F36F36-914A-0392-CC88-5453FB122A20}"/>
              </a:ext>
            </a:extLst>
          </p:cNvPr>
          <p:cNvSpPr>
            <a:spLocks noGrp="1"/>
          </p:cNvSpPr>
          <p:nvPr>
            <p:ph sz="half" idx="1"/>
          </p:nvPr>
        </p:nvSpPr>
        <p:spPr/>
        <p:txBody>
          <a:bodyPr/>
          <a:lstStyle/>
          <a:p>
            <a:r>
              <a:rPr lang="en-GB" dirty="0"/>
              <a:t>EP direct / divisional applications</a:t>
            </a:r>
          </a:p>
          <a:p>
            <a:pPr lvl="1"/>
            <a:endParaRPr lang="en-GB" dirty="0"/>
          </a:p>
          <a:p>
            <a:pPr lvl="1"/>
            <a:r>
              <a:rPr lang="en-GB" dirty="0"/>
              <a:t>Stuck with claim order as filed – no right to amend until after search report</a:t>
            </a:r>
          </a:p>
          <a:p>
            <a:pPr lvl="1"/>
            <a:endParaRPr lang="en-GB" dirty="0"/>
          </a:p>
          <a:p>
            <a:pPr lvl="1"/>
            <a:r>
              <a:rPr lang="en-GB" dirty="0"/>
              <a:t>If lack of unity, EPO may ask applicant to select claims to be searched – but not always!</a:t>
            </a:r>
          </a:p>
          <a:p>
            <a:pPr lvl="1"/>
            <a:endParaRPr lang="en-GB" dirty="0"/>
          </a:p>
          <a:p>
            <a:pPr lvl="1"/>
            <a:r>
              <a:rPr lang="en-GB" dirty="0"/>
              <a:t>EPO may draw up partial search report for first independent claim - only option then is to pay additional search fees if later claims are to be searched</a:t>
            </a:r>
          </a:p>
          <a:p>
            <a:pPr lvl="1"/>
            <a:endParaRPr lang="en-GB" dirty="0"/>
          </a:p>
          <a:p>
            <a:pPr lvl="1"/>
            <a:r>
              <a:rPr lang="en-GB" dirty="0"/>
              <a:t>If additional fees not paid, then unsearched claims can only be pursued in a divisional – the EPO will </a:t>
            </a:r>
            <a:r>
              <a:rPr lang="en-GB" b="1" u="sng" dirty="0"/>
              <a:t>not</a:t>
            </a:r>
            <a:r>
              <a:rPr lang="en-GB" dirty="0"/>
              <a:t> allow the claims to remain in the application (even if sharing an inventive concept as dependent claims)</a:t>
            </a:r>
          </a:p>
        </p:txBody>
      </p:sp>
      <p:sp>
        <p:nvSpPr>
          <p:cNvPr id="4" name="Text Placeholder 3">
            <a:extLst>
              <a:ext uri="{FF2B5EF4-FFF2-40B4-BE49-F238E27FC236}">
                <a16:creationId xmlns:a16="http://schemas.microsoft.com/office/drawing/2014/main" id="{0B938A8E-3C29-1BE3-EB1B-4054047CE1ED}"/>
              </a:ext>
            </a:extLst>
          </p:cNvPr>
          <p:cNvSpPr>
            <a:spLocks noGrp="1"/>
          </p:cNvSpPr>
          <p:nvPr>
            <p:ph type="body" sz="quarter" idx="10"/>
          </p:nvPr>
        </p:nvSpPr>
        <p:spPr/>
        <p:txBody>
          <a:bodyPr>
            <a:normAutofit/>
          </a:bodyPr>
          <a:lstStyle/>
          <a:p>
            <a:r>
              <a:rPr lang="en-GB" dirty="0"/>
              <a:t>How to structure a claim set for EPO prosecution</a:t>
            </a:r>
          </a:p>
        </p:txBody>
      </p:sp>
    </p:spTree>
    <p:extLst>
      <p:ext uri="{BB962C8B-B14F-4D97-AF65-F5344CB8AC3E}">
        <p14:creationId xmlns:p14="http://schemas.microsoft.com/office/powerpoint/2010/main" val="2499691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64A1A-7397-381B-6A8D-2A7A57342A9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A21352-37FB-186E-A13C-2612D66682A1}"/>
              </a:ext>
            </a:extLst>
          </p:cNvPr>
          <p:cNvSpPr>
            <a:spLocks noGrp="1"/>
          </p:cNvSpPr>
          <p:nvPr>
            <p:ph sz="half" idx="1"/>
          </p:nvPr>
        </p:nvSpPr>
        <p:spPr/>
        <p:txBody>
          <a:bodyPr/>
          <a:lstStyle/>
          <a:p>
            <a:r>
              <a:rPr lang="en-GB" dirty="0"/>
              <a:t>EP-PCT applications</a:t>
            </a:r>
          </a:p>
          <a:p>
            <a:endParaRPr lang="en-GB" dirty="0"/>
          </a:p>
          <a:p>
            <a:pPr lvl="1"/>
            <a:r>
              <a:rPr lang="en-GB" dirty="0"/>
              <a:t>More flexibility as claims can be amended at Rule 161/2 stage (~7 months after filing)</a:t>
            </a:r>
          </a:p>
          <a:p>
            <a:endParaRPr lang="en-GB" dirty="0"/>
          </a:p>
          <a:p>
            <a:pPr lvl="1"/>
            <a:r>
              <a:rPr lang="en-GB" dirty="0"/>
              <a:t>Lead with the most important independent claim</a:t>
            </a:r>
          </a:p>
          <a:p>
            <a:pPr lvl="1"/>
            <a:endParaRPr lang="en-GB" dirty="0"/>
          </a:p>
          <a:p>
            <a:pPr lvl="1"/>
            <a:r>
              <a:rPr lang="en-GB" dirty="0"/>
              <a:t>Ideally, only one independent claim in each category (system, apparatus, method)</a:t>
            </a:r>
          </a:p>
          <a:p>
            <a:pPr lvl="1"/>
            <a:endParaRPr lang="en-GB" dirty="0"/>
          </a:p>
          <a:p>
            <a:pPr lvl="1"/>
            <a:r>
              <a:rPr lang="en-GB" dirty="0"/>
              <a:t>Beware of broadening dependencies of claims at this stage – may comprise added subject matter</a:t>
            </a:r>
          </a:p>
          <a:p>
            <a:pPr lvl="1"/>
            <a:endParaRPr lang="en-GB" dirty="0"/>
          </a:p>
          <a:p>
            <a:pPr lvl="1"/>
            <a:r>
              <a:rPr lang="en-GB" dirty="0"/>
              <a:t>If EPO was the ISA, search fees will be due if first independent claim was not previously searched</a:t>
            </a:r>
          </a:p>
        </p:txBody>
      </p:sp>
      <p:sp>
        <p:nvSpPr>
          <p:cNvPr id="4" name="Text Placeholder 3">
            <a:extLst>
              <a:ext uri="{FF2B5EF4-FFF2-40B4-BE49-F238E27FC236}">
                <a16:creationId xmlns:a16="http://schemas.microsoft.com/office/drawing/2014/main" id="{E22A6FBB-9A1F-1CAB-542F-A9DB51BA0EC8}"/>
              </a:ext>
            </a:extLst>
          </p:cNvPr>
          <p:cNvSpPr>
            <a:spLocks noGrp="1"/>
          </p:cNvSpPr>
          <p:nvPr>
            <p:ph type="body" sz="quarter" idx="10"/>
          </p:nvPr>
        </p:nvSpPr>
        <p:spPr/>
        <p:txBody>
          <a:bodyPr>
            <a:normAutofit/>
          </a:bodyPr>
          <a:lstStyle/>
          <a:p>
            <a:r>
              <a:rPr lang="en-GB" dirty="0"/>
              <a:t>How to structure a claim set for EPO prosecution</a:t>
            </a:r>
          </a:p>
        </p:txBody>
      </p:sp>
    </p:spTree>
    <p:extLst>
      <p:ext uri="{BB962C8B-B14F-4D97-AF65-F5344CB8AC3E}">
        <p14:creationId xmlns:p14="http://schemas.microsoft.com/office/powerpoint/2010/main" val="5828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E96E6-CDDD-B13A-FAB5-F27B975B0CC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913480-240E-1EE4-7206-1A4F7AE7CBE3}"/>
              </a:ext>
            </a:extLst>
          </p:cNvPr>
          <p:cNvSpPr>
            <a:spLocks noGrp="1"/>
          </p:cNvSpPr>
          <p:nvPr>
            <p:ph sz="half" idx="1"/>
          </p:nvPr>
        </p:nvSpPr>
        <p:spPr/>
        <p:txBody>
          <a:bodyPr/>
          <a:lstStyle/>
          <a:p>
            <a:r>
              <a:rPr lang="en-GB" dirty="0"/>
              <a:t>EPO is the only territory which requires conformity of specification with allowed claims</a:t>
            </a:r>
          </a:p>
          <a:p>
            <a:endParaRPr lang="en-GB" dirty="0"/>
          </a:p>
          <a:p>
            <a:r>
              <a:rPr lang="en-GB" dirty="0"/>
              <a:t>Options</a:t>
            </a:r>
          </a:p>
          <a:p>
            <a:pPr lvl="1"/>
            <a:r>
              <a:rPr lang="en-GB" dirty="0"/>
              <a:t>1) delete subject matter not covered by claims (paragraphs of text / figures from drawings)</a:t>
            </a:r>
          </a:p>
          <a:p>
            <a:pPr lvl="1"/>
            <a:r>
              <a:rPr lang="en-GB" dirty="0"/>
              <a:t>2) explicitly state that subject matter does not fall within scope of invention		</a:t>
            </a:r>
          </a:p>
          <a:p>
            <a:endParaRPr lang="en-GB" dirty="0"/>
          </a:p>
          <a:p>
            <a:r>
              <a:rPr lang="en-GB" dirty="0"/>
              <a:t>With either option, amendment can be very time consuming and </a:t>
            </a:r>
            <a:r>
              <a:rPr lang="en-GB" i="1" dirty="0"/>
              <a:t>might</a:t>
            </a:r>
            <a:r>
              <a:rPr lang="en-GB" dirty="0"/>
              <a:t> add matter</a:t>
            </a:r>
          </a:p>
          <a:p>
            <a:endParaRPr lang="en-GB" dirty="0"/>
          </a:p>
          <a:p>
            <a:r>
              <a:rPr lang="en-GB" dirty="0"/>
              <a:t>Note that leaving in unclaimed alternatives to a claimed solution might be problematic </a:t>
            </a:r>
          </a:p>
          <a:p>
            <a:pPr lvl="1"/>
            <a:r>
              <a:rPr lang="en-GB" dirty="0"/>
              <a:t>In the UK there is case law which sets precedent that doing so would limit the scope for the UK’s doctrine of equivalents – an alternative cannot be covered by the claims as an “equivalent” if it was described and not claimed – as there was clear intention not to cover that scope</a:t>
            </a:r>
          </a:p>
          <a:p>
            <a:endParaRPr lang="en-GB" dirty="0"/>
          </a:p>
          <a:p>
            <a:endParaRPr lang="en-GB" dirty="0"/>
          </a:p>
        </p:txBody>
      </p:sp>
      <p:sp>
        <p:nvSpPr>
          <p:cNvPr id="4" name="Text Placeholder 3">
            <a:extLst>
              <a:ext uri="{FF2B5EF4-FFF2-40B4-BE49-F238E27FC236}">
                <a16:creationId xmlns:a16="http://schemas.microsoft.com/office/drawing/2014/main" id="{AF48EBA3-0EB5-1B70-D05F-D7237DAA457B}"/>
              </a:ext>
            </a:extLst>
          </p:cNvPr>
          <p:cNvSpPr>
            <a:spLocks noGrp="1"/>
          </p:cNvSpPr>
          <p:nvPr>
            <p:ph type="body" sz="quarter" idx="10"/>
          </p:nvPr>
        </p:nvSpPr>
        <p:spPr/>
        <p:txBody>
          <a:bodyPr>
            <a:normAutofit/>
          </a:bodyPr>
          <a:lstStyle/>
          <a:p>
            <a:r>
              <a:rPr lang="en-GB" dirty="0"/>
              <a:t>EPO grant stage considerations</a:t>
            </a:r>
          </a:p>
        </p:txBody>
      </p:sp>
    </p:spTree>
    <p:extLst>
      <p:ext uri="{BB962C8B-B14F-4D97-AF65-F5344CB8AC3E}">
        <p14:creationId xmlns:p14="http://schemas.microsoft.com/office/powerpoint/2010/main" val="2495856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37F7-4F2E-1A1E-5439-DB3D386731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EB7DA5-8F82-8A48-712B-E6D163080EED}"/>
              </a:ext>
            </a:extLst>
          </p:cNvPr>
          <p:cNvSpPr>
            <a:spLocks noGrp="1"/>
          </p:cNvSpPr>
          <p:nvPr>
            <p:ph type="ctrTitle"/>
          </p:nvPr>
        </p:nvSpPr>
        <p:spPr>
          <a:xfrm>
            <a:off x="914400" y="2132856"/>
            <a:ext cx="10363200" cy="2088231"/>
          </a:xfrm>
        </p:spPr>
        <p:txBody>
          <a:bodyPr>
            <a:normAutofit/>
          </a:bodyPr>
          <a:lstStyle/>
          <a:p>
            <a:r>
              <a:rPr lang="en-GB" dirty="0"/>
              <a:t>EBoA* decision G1/24</a:t>
            </a:r>
            <a:br>
              <a:rPr lang="en-GB" dirty="0"/>
            </a:br>
            <a:r>
              <a:rPr lang="en-GB" sz="3200" i="1" dirty="0"/>
              <a:t>Interpretation of claims</a:t>
            </a:r>
            <a:br>
              <a:rPr lang="en-GB" sz="3200" i="1" dirty="0"/>
            </a:br>
            <a:r>
              <a:rPr lang="en-GB" sz="2800" i="1" dirty="0"/>
              <a:t>(*Enlarged Board of Appeal)</a:t>
            </a:r>
            <a:endParaRPr lang="en-GB" i="1" dirty="0"/>
          </a:p>
        </p:txBody>
      </p:sp>
    </p:spTree>
    <p:extLst>
      <p:ext uri="{BB962C8B-B14F-4D97-AF65-F5344CB8AC3E}">
        <p14:creationId xmlns:p14="http://schemas.microsoft.com/office/powerpoint/2010/main" val="4289323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D6A48-C9D3-5ACF-E22F-D5EB8794345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7C0974-955A-9F48-F0AD-89BEA5A22A97}"/>
              </a:ext>
            </a:extLst>
          </p:cNvPr>
          <p:cNvSpPr>
            <a:spLocks noGrp="1"/>
          </p:cNvSpPr>
          <p:nvPr>
            <p:ph sz="half" idx="1"/>
          </p:nvPr>
        </p:nvSpPr>
        <p:spPr/>
        <p:txBody>
          <a:bodyPr>
            <a:normAutofit/>
          </a:bodyPr>
          <a:lstStyle/>
          <a:p>
            <a:r>
              <a:rPr lang="en-GB" dirty="0"/>
              <a:t>Previously it was considered that the claims should stand alone – the language of the claims must be clear and unambiguous when read in isolation</a:t>
            </a:r>
          </a:p>
          <a:p>
            <a:endParaRPr lang="en-GB" dirty="0"/>
          </a:p>
          <a:p>
            <a:r>
              <a:rPr lang="en-GB" dirty="0"/>
              <a:t>G1/24 concludes that the claims are a starting point, but that </a:t>
            </a:r>
            <a:r>
              <a:rPr lang="en-GB" b="1" dirty="0"/>
              <a:t>the description and drawings must always be consulted</a:t>
            </a:r>
            <a:r>
              <a:rPr lang="en-GB" dirty="0"/>
              <a:t> to interpret the claims for the assessment of patentability</a:t>
            </a:r>
          </a:p>
          <a:p>
            <a:pPr lvl="1"/>
            <a:endParaRPr lang="en-GB" dirty="0"/>
          </a:p>
          <a:p>
            <a:r>
              <a:rPr lang="en-GB" dirty="0"/>
              <a:t>This moves away from previous decisions in which it was decided that the description should be referred to only in the case of unclarity or ambiguity within the claims</a:t>
            </a:r>
          </a:p>
          <a:p>
            <a:pPr lvl="1"/>
            <a:endParaRPr lang="en-GB" dirty="0"/>
          </a:p>
        </p:txBody>
      </p:sp>
      <p:sp>
        <p:nvSpPr>
          <p:cNvPr id="4" name="Text Placeholder 3">
            <a:extLst>
              <a:ext uri="{FF2B5EF4-FFF2-40B4-BE49-F238E27FC236}">
                <a16:creationId xmlns:a16="http://schemas.microsoft.com/office/drawing/2014/main" id="{71F260CD-B740-3AFB-C51A-5A275806AC5F}"/>
              </a:ext>
            </a:extLst>
          </p:cNvPr>
          <p:cNvSpPr>
            <a:spLocks noGrp="1"/>
          </p:cNvSpPr>
          <p:nvPr>
            <p:ph type="body" sz="quarter" idx="10"/>
          </p:nvPr>
        </p:nvSpPr>
        <p:spPr/>
        <p:txBody>
          <a:bodyPr>
            <a:normAutofit/>
          </a:bodyPr>
          <a:lstStyle/>
          <a:p>
            <a:r>
              <a:rPr lang="en-GB" dirty="0"/>
              <a:t>Recent Enlarged Board of Appeal decisions – G1/24 </a:t>
            </a:r>
            <a:endParaRPr lang="en-US" dirty="0"/>
          </a:p>
        </p:txBody>
      </p:sp>
    </p:spTree>
    <p:extLst>
      <p:ext uri="{BB962C8B-B14F-4D97-AF65-F5344CB8AC3E}">
        <p14:creationId xmlns:p14="http://schemas.microsoft.com/office/powerpoint/2010/main" val="2058627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D7012-8DBE-0614-97C1-B5ECB0AF277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698FB5-0760-AAFC-A88C-57DE8BCBA56D}"/>
              </a:ext>
            </a:extLst>
          </p:cNvPr>
          <p:cNvSpPr>
            <a:spLocks noGrp="1"/>
          </p:cNvSpPr>
          <p:nvPr>
            <p:ph sz="half" idx="1"/>
          </p:nvPr>
        </p:nvSpPr>
        <p:spPr/>
        <p:txBody>
          <a:bodyPr/>
          <a:lstStyle/>
          <a:p>
            <a:r>
              <a:rPr lang="en-GB" dirty="0"/>
              <a:t>The point of contention was whether claim 1 was novel</a:t>
            </a:r>
          </a:p>
          <a:p>
            <a:endParaRPr lang="en-GB" dirty="0"/>
          </a:p>
          <a:p>
            <a:r>
              <a:rPr lang="en-GB" dirty="0"/>
              <a:t>Claim 1 covered an article for a vaping device, requiring a “gathered sheet” material</a:t>
            </a:r>
          </a:p>
          <a:p>
            <a:endParaRPr lang="en-GB" dirty="0"/>
          </a:p>
          <a:p>
            <a:r>
              <a:rPr lang="en-GB" dirty="0"/>
              <a:t>“Gathered sheet” is a term with a known meaning in the industry</a:t>
            </a:r>
          </a:p>
          <a:p>
            <a:endParaRPr lang="en-GB" dirty="0"/>
          </a:p>
          <a:p>
            <a:r>
              <a:rPr lang="en-GB" dirty="0"/>
              <a:t>The patentee argued that if the term is given its usual meaning in the art, claim 1 is novel</a:t>
            </a:r>
          </a:p>
          <a:p>
            <a:endParaRPr lang="en-GB" dirty="0"/>
          </a:p>
          <a:p>
            <a:r>
              <a:rPr lang="en-GB" dirty="0"/>
              <a:t>Opponent argued that it must instead be given a broader definition as set out in the description of the patent, in which case claim 1 lacks novelty over relevant prior art</a:t>
            </a:r>
          </a:p>
          <a:p>
            <a:endParaRPr lang="en-GB" dirty="0"/>
          </a:p>
          <a:p>
            <a:r>
              <a:rPr lang="en-GB" dirty="0"/>
              <a:t>The EBoA found that the definition given in the description must be used to interpret the claim, despite the term having a clear meaning when read in isolation</a:t>
            </a:r>
          </a:p>
        </p:txBody>
      </p:sp>
      <p:sp>
        <p:nvSpPr>
          <p:cNvPr id="4" name="Text Placeholder 3">
            <a:extLst>
              <a:ext uri="{FF2B5EF4-FFF2-40B4-BE49-F238E27FC236}">
                <a16:creationId xmlns:a16="http://schemas.microsoft.com/office/drawing/2014/main" id="{BA524545-A63B-CF6B-8016-ADE550C01748}"/>
              </a:ext>
            </a:extLst>
          </p:cNvPr>
          <p:cNvSpPr>
            <a:spLocks noGrp="1"/>
          </p:cNvSpPr>
          <p:nvPr>
            <p:ph type="body" sz="quarter" idx="10"/>
          </p:nvPr>
        </p:nvSpPr>
        <p:spPr/>
        <p:txBody>
          <a:bodyPr>
            <a:normAutofit/>
          </a:bodyPr>
          <a:lstStyle/>
          <a:p>
            <a:r>
              <a:rPr lang="en-GB" dirty="0"/>
              <a:t>Recent Enlarged Board of Appeal decisions – G1/24 </a:t>
            </a:r>
            <a:endParaRPr lang="en-US" dirty="0"/>
          </a:p>
        </p:txBody>
      </p:sp>
    </p:spTree>
    <p:extLst>
      <p:ext uri="{BB962C8B-B14F-4D97-AF65-F5344CB8AC3E}">
        <p14:creationId xmlns:p14="http://schemas.microsoft.com/office/powerpoint/2010/main" val="368733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4679D3-3F56-A157-9E34-7E9A8500B03C}"/>
              </a:ext>
            </a:extLst>
          </p:cNvPr>
          <p:cNvSpPr>
            <a:spLocks noGrp="1"/>
          </p:cNvSpPr>
          <p:nvPr>
            <p:ph sz="half" idx="1"/>
          </p:nvPr>
        </p:nvSpPr>
        <p:spPr/>
        <p:txBody>
          <a:bodyPr>
            <a:normAutofit/>
          </a:bodyPr>
          <a:lstStyle/>
          <a:p>
            <a:r>
              <a:rPr lang="en-US" dirty="0"/>
              <a:t>Trends in Europe</a:t>
            </a:r>
          </a:p>
          <a:p>
            <a:pPr lvl="1"/>
            <a:r>
              <a:rPr lang="en-US" dirty="0"/>
              <a:t>Analysis by numbers</a:t>
            </a:r>
          </a:p>
          <a:p>
            <a:pPr lvl="1"/>
            <a:r>
              <a:rPr lang="en-US" dirty="0"/>
              <a:t>Common objections at the EPO</a:t>
            </a:r>
          </a:p>
          <a:p>
            <a:pPr lvl="1"/>
            <a:r>
              <a:rPr lang="en-US" dirty="0"/>
              <a:t>European case law and strategy updates </a:t>
            </a:r>
          </a:p>
          <a:p>
            <a:pPr lvl="1"/>
            <a:r>
              <a:rPr lang="en-GB" dirty="0"/>
              <a:t>Drafting with Europe in mind – minimizing objections and expense</a:t>
            </a:r>
          </a:p>
          <a:p>
            <a:endParaRPr lang="en-US" dirty="0"/>
          </a:p>
          <a:p>
            <a:r>
              <a:rPr lang="en-US" dirty="0"/>
              <a:t>EPO approach to AI and Machine Learning</a:t>
            </a:r>
          </a:p>
          <a:p>
            <a:pPr lvl="1"/>
            <a:r>
              <a:rPr lang="en-US" dirty="0"/>
              <a:t>Associated drafting tips</a:t>
            </a:r>
          </a:p>
          <a:p>
            <a:pPr lvl="1"/>
            <a:endParaRPr lang="en-US" dirty="0"/>
          </a:p>
          <a:p>
            <a:r>
              <a:rPr lang="en-US" dirty="0"/>
              <a:t>Post-grant strategy</a:t>
            </a:r>
          </a:p>
          <a:p>
            <a:pPr lvl="1"/>
            <a:r>
              <a:rPr lang="en-US" dirty="0"/>
              <a:t>Updates from the Unified Patent Court and effect on freedom to operate in Europe</a:t>
            </a:r>
          </a:p>
        </p:txBody>
      </p:sp>
      <p:sp>
        <p:nvSpPr>
          <p:cNvPr id="4" name="Text Placeholder 3">
            <a:extLst>
              <a:ext uri="{FF2B5EF4-FFF2-40B4-BE49-F238E27FC236}">
                <a16:creationId xmlns:a16="http://schemas.microsoft.com/office/drawing/2014/main" id="{F186B296-F974-7787-1E75-93C199EF01DA}"/>
              </a:ext>
            </a:extLst>
          </p:cNvPr>
          <p:cNvSpPr>
            <a:spLocks noGrp="1"/>
          </p:cNvSpPr>
          <p:nvPr>
            <p:ph type="body" sz="quarter" idx="10"/>
          </p:nvPr>
        </p:nvSpPr>
        <p:spPr/>
        <p:txBody>
          <a:bodyPr/>
          <a:lstStyle/>
          <a:p>
            <a:r>
              <a:rPr lang="en-GB" dirty="0"/>
              <a:t>Trends and Practice updates</a:t>
            </a:r>
            <a:endParaRPr lang="en-US" dirty="0"/>
          </a:p>
        </p:txBody>
      </p:sp>
    </p:spTree>
    <p:extLst>
      <p:ext uri="{BB962C8B-B14F-4D97-AF65-F5344CB8AC3E}">
        <p14:creationId xmlns:p14="http://schemas.microsoft.com/office/powerpoint/2010/main" val="861511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C461E-50BD-A4F4-56C3-728ED4548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C6B8EA-4F03-C11F-552D-C0C5D959C517}"/>
              </a:ext>
            </a:extLst>
          </p:cNvPr>
          <p:cNvSpPr>
            <a:spLocks noGrp="1"/>
          </p:cNvSpPr>
          <p:nvPr>
            <p:ph type="ctrTitle"/>
          </p:nvPr>
        </p:nvSpPr>
        <p:spPr/>
        <p:txBody>
          <a:bodyPr/>
          <a:lstStyle/>
          <a:p>
            <a:r>
              <a:rPr lang="en-GB" dirty="0"/>
              <a:t>Summary of drafting tips</a:t>
            </a:r>
          </a:p>
        </p:txBody>
      </p:sp>
    </p:spTree>
    <p:extLst>
      <p:ext uri="{BB962C8B-B14F-4D97-AF65-F5344CB8AC3E}">
        <p14:creationId xmlns:p14="http://schemas.microsoft.com/office/powerpoint/2010/main" val="2883687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142F0-8DCC-95D2-877A-13B7537D34D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657475-23ED-6C96-C7C3-2603158D627D}"/>
              </a:ext>
            </a:extLst>
          </p:cNvPr>
          <p:cNvSpPr>
            <a:spLocks noGrp="1"/>
          </p:cNvSpPr>
          <p:nvPr>
            <p:ph sz="half" idx="1"/>
          </p:nvPr>
        </p:nvSpPr>
        <p:spPr>
          <a:xfrm>
            <a:off x="441099" y="1235398"/>
            <a:ext cx="11222431" cy="4641874"/>
          </a:xfrm>
        </p:spPr>
        <p:txBody>
          <a:bodyPr>
            <a:normAutofit lnSpcReduction="10000"/>
          </a:bodyPr>
          <a:lstStyle/>
          <a:p>
            <a:r>
              <a:rPr lang="en-GB" dirty="0"/>
              <a:t>Think carefully about claim structure before filing – lead with the most important claims to ensure they are searched</a:t>
            </a:r>
          </a:p>
          <a:p>
            <a:endParaRPr lang="en-GB" dirty="0"/>
          </a:p>
          <a:p>
            <a:r>
              <a:rPr lang="en-GB" dirty="0"/>
              <a:t>Ensure that international applications contain multiple dependencies where possible – or include clauses in the description, having those multiple dependencies</a:t>
            </a:r>
          </a:p>
          <a:p>
            <a:endParaRPr lang="en-GB" dirty="0"/>
          </a:p>
          <a:p>
            <a:r>
              <a:rPr lang="en-GB" dirty="0"/>
              <a:t>Where possible, avoid describing multiple features in combination</a:t>
            </a:r>
          </a:p>
          <a:p>
            <a:endParaRPr lang="en-GB" dirty="0"/>
          </a:p>
          <a:p>
            <a:r>
              <a:rPr lang="en-GB" dirty="0"/>
              <a:t>Use clear terminology and avoid swapping terminology in the claims unless replacing a term with a given definition</a:t>
            </a:r>
          </a:p>
          <a:p>
            <a:endParaRPr lang="en-GB" dirty="0"/>
          </a:p>
          <a:p>
            <a:r>
              <a:rPr lang="en-GB" dirty="0"/>
              <a:t>Avoid using speculatively-broad definitions for well-understood terms</a:t>
            </a:r>
          </a:p>
          <a:p>
            <a:endParaRPr lang="en-GB" dirty="0"/>
          </a:p>
          <a:p>
            <a:r>
              <a:rPr lang="en-GB" dirty="0"/>
              <a:t>Avoid references to ‘the invention’ to limit amendment at grant stage</a:t>
            </a:r>
          </a:p>
          <a:p>
            <a:endParaRPr lang="en-GB" dirty="0"/>
          </a:p>
        </p:txBody>
      </p:sp>
      <p:sp>
        <p:nvSpPr>
          <p:cNvPr id="4" name="Text Placeholder 3">
            <a:extLst>
              <a:ext uri="{FF2B5EF4-FFF2-40B4-BE49-F238E27FC236}">
                <a16:creationId xmlns:a16="http://schemas.microsoft.com/office/drawing/2014/main" id="{057D2A5B-0C79-5015-0FCB-8830518DD499}"/>
              </a:ext>
            </a:extLst>
          </p:cNvPr>
          <p:cNvSpPr>
            <a:spLocks noGrp="1"/>
          </p:cNvSpPr>
          <p:nvPr>
            <p:ph type="body" sz="quarter" idx="10"/>
          </p:nvPr>
        </p:nvSpPr>
        <p:spPr/>
        <p:txBody>
          <a:bodyPr>
            <a:normAutofit/>
          </a:bodyPr>
          <a:lstStyle/>
          <a:p>
            <a:r>
              <a:rPr lang="en-GB" dirty="0"/>
              <a:t>Key drafting points</a:t>
            </a:r>
          </a:p>
        </p:txBody>
      </p:sp>
    </p:spTree>
    <p:extLst>
      <p:ext uri="{BB962C8B-B14F-4D97-AF65-F5344CB8AC3E}">
        <p14:creationId xmlns:p14="http://schemas.microsoft.com/office/powerpoint/2010/main" val="956097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038EE-832D-3717-3475-5CBF262459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1F1121-4859-BF5C-CEE5-F2E9B647E1EC}"/>
              </a:ext>
            </a:extLst>
          </p:cNvPr>
          <p:cNvSpPr>
            <a:spLocks noGrp="1"/>
          </p:cNvSpPr>
          <p:nvPr>
            <p:ph type="ctrTitle"/>
          </p:nvPr>
        </p:nvSpPr>
        <p:spPr>
          <a:xfrm>
            <a:off x="623392" y="2348880"/>
            <a:ext cx="10945216" cy="2232248"/>
          </a:xfrm>
        </p:spPr>
        <p:txBody>
          <a:bodyPr/>
          <a:lstStyle/>
          <a:p>
            <a:r>
              <a:rPr lang="en-GB" dirty="0"/>
              <a:t>EBoA decision G1/23</a:t>
            </a:r>
            <a:br>
              <a:rPr lang="en-GB" dirty="0"/>
            </a:br>
            <a:r>
              <a:rPr lang="en-GB" sz="3200" i="1" dirty="0"/>
              <a:t>Disclosure by market availability</a:t>
            </a:r>
            <a:br>
              <a:rPr lang="en-GB" dirty="0"/>
            </a:br>
            <a:endParaRPr lang="en-GB" dirty="0"/>
          </a:p>
        </p:txBody>
      </p:sp>
    </p:spTree>
    <p:extLst>
      <p:ext uri="{BB962C8B-B14F-4D97-AF65-F5344CB8AC3E}">
        <p14:creationId xmlns:p14="http://schemas.microsoft.com/office/powerpoint/2010/main" val="3888769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4801D-85A9-2D61-A0A7-9E154461ECC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CC961B-338A-9118-46B0-751C61D50DAF}"/>
              </a:ext>
            </a:extLst>
          </p:cNvPr>
          <p:cNvSpPr>
            <a:spLocks noGrp="1"/>
          </p:cNvSpPr>
          <p:nvPr>
            <p:ph sz="half" idx="1"/>
          </p:nvPr>
        </p:nvSpPr>
        <p:spPr/>
        <p:txBody>
          <a:bodyPr>
            <a:normAutofit/>
          </a:bodyPr>
          <a:lstStyle/>
          <a:p>
            <a:r>
              <a:rPr lang="en-GB" dirty="0"/>
              <a:t>When does a prior disclosure of a product have prior art effect in Europe?</a:t>
            </a:r>
          </a:p>
          <a:p>
            <a:endParaRPr lang="en-GB" dirty="0"/>
          </a:p>
          <a:p>
            <a:r>
              <a:rPr lang="en-GB" dirty="0"/>
              <a:t>Previous case law G1/92 required an enabling disclosure of the invention</a:t>
            </a:r>
          </a:p>
          <a:p>
            <a:pPr lvl="1"/>
            <a:r>
              <a:rPr lang="en-GB" dirty="0"/>
              <a:t>In the context of a chemical composition, it forms part of the state of the art when the product is available to the public and </a:t>
            </a:r>
            <a:r>
              <a:rPr lang="en-GB" b="1" u="sng" dirty="0"/>
              <a:t>can be analysed and reproduced by the skilled person without undue burden</a:t>
            </a:r>
            <a:r>
              <a:rPr lang="en-GB" dirty="0"/>
              <a:t>  </a:t>
            </a:r>
          </a:p>
          <a:p>
            <a:pPr lvl="1"/>
            <a:endParaRPr lang="en-GB" dirty="0"/>
          </a:p>
          <a:p>
            <a:r>
              <a:rPr lang="en-GB" dirty="0"/>
              <a:t>G1/23 removes this requirement</a:t>
            </a:r>
          </a:p>
          <a:p>
            <a:pPr lvl="1"/>
            <a:r>
              <a:rPr lang="en-GB" dirty="0"/>
              <a:t>A product cannot be excluded from the state of the art for the sole reason that its composition or internal structure could not be analysed and reproduced by the skilled person before that date</a:t>
            </a:r>
          </a:p>
          <a:p>
            <a:pPr lvl="1"/>
            <a:r>
              <a:rPr lang="en-GB" dirty="0"/>
              <a:t>The decision </a:t>
            </a:r>
            <a:r>
              <a:rPr lang="en-GB" b="1" u="sng" dirty="0"/>
              <a:t>removes the requirement for reproducibility</a:t>
            </a:r>
            <a:endParaRPr lang="en-GB" u="sng" dirty="0"/>
          </a:p>
          <a:p>
            <a:pPr lvl="1"/>
            <a:r>
              <a:rPr lang="en-GB" dirty="0"/>
              <a:t>Requirement for the product to be capable of analysis remains, although extent is unclear</a:t>
            </a:r>
          </a:p>
          <a:p>
            <a:endParaRPr lang="en-GB" dirty="0"/>
          </a:p>
        </p:txBody>
      </p:sp>
      <p:sp>
        <p:nvSpPr>
          <p:cNvPr id="4" name="Text Placeholder 3">
            <a:extLst>
              <a:ext uri="{FF2B5EF4-FFF2-40B4-BE49-F238E27FC236}">
                <a16:creationId xmlns:a16="http://schemas.microsoft.com/office/drawing/2014/main" id="{74F2F55B-A67A-2F12-9C80-DEA35FF0DE80}"/>
              </a:ext>
            </a:extLst>
          </p:cNvPr>
          <p:cNvSpPr>
            <a:spLocks noGrp="1"/>
          </p:cNvSpPr>
          <p:nvPr>
            <p:ph type="body" sz="quarter" idx="10"/>
          </p:nvPr>
        </p:nvSpPr>
        <p:spPr/>
        <p:txBody>
          <a:bodyPr>
            <a:normAutofit/>
          </a:bodyPr>
          <a:lstStyle/>
          <a:p>
            <a:r>
              <a:rPr lang="en-GB" dirty="0"/>
              <a:t>Recent Enlarged Board of Appeal decisions – G1/23 </a:t>
            </a:r>
            <a:endParaRPr lang="en-US" dirty="0"/>
          </a:p>
        </p:txBody>
      </p:sp>
    </p:spTree>
    <p:extLst>
      <p:ext uri="{BB962C8B-B14F-4D97-AF65-F5344CB8AC3E}">
        <p14:creationId xmlns:p14="http://schemas.microsoft.com/office/powerpoint/2010/main" val="1786185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1FE54-372A-2E5A-EE2A-F4F7103738F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24BF74-95C5-0B81-978C-3E162BE1A24B}"/>
              </a:ext>
            </a:extLst>
          </p:cNvPr>
          <p:cNvSpPr>
            <a:spLocks noGrp="1"/>
          </p:cNvSpPr>
          <p:nvPr>
            <p:ph sz="half" idx="1"/>
          </p:nvPr>
        </p:nvSpPr>
        <p:spPr/>
        <p:txBody>
          <a:bodyPr>
            <a:normAutofit/>
          </a:bodyPr>
          <a:lstStyle/>
          <a:p>
            <a:r>
              <a:rPr lang="en-GB" dirty="0"/>
              <a:t>The cases considered in this area to date have related to chemistry</a:t>
            </a:r>
          </a:p>
          <a:p>
            <a:endParaRPr lang="en-GB" dirty="0"/>
          </a:p>
          <a:p>
            <a:r>
              <a:rPr lang="en-GB" dirty="0"/>
              <a:t>Our view is that this also applies to </a:t>
            </a:r>
            <a:r>
              <a:rPr lang="en-GB" b="1" dirty="0"/>
              <a:t>software disclosures</a:t>
            </a:r>
          </a:p>
          <a:p>
            <a:endParaRPr lang="en-GB" dirty="0"/>
          </a:p>
          <a:p>
            <a:pPr lvl="1"/>
            <a:r>
              <a:rPr lang="en-GB" dirty="0"/>
              <a:t>There is no longer a requirement for a software product to be reproducible to form part of the state of the art</a:t>
            </a:r>
          </a:p>
          <a:p>
            <a:pPr lvl="1"/>
            <a:endParaRPr lang="en-GB" dirty="0"/>
          </a:p>
          <a:p>
            <a:pPr lvl="1"/>
            <a:r>
              <a:rPr lang="en-GB" dirty="0"/>
              <a:t>Simply being open to analysis may now be sufficient for a software invention to be on the market even if it cannot be reverse-engineered</a:t>
            </a:r>
          </a:p>
          <a:p>
            <a:endParaRPr lang="en-GB" dirty="0"/>
          </a:p>
          <a:p>
            <a:r>
              <a:rPr lang="en-GB" dirty="0"/>
              <a:t>Remember – </a:t>
            </a:r>
            <a:r>
              <a:rPr lang="en-GB" b="1" dirty="0"/>
              <a:t>no grace period </a:t>
            </a:r>
            <a:r>
              <a:rPr lang="en-GB" dirty="0"/>
              <a:t>for disclosures stemming from the inventor or applicant </a:t>
            </a:r>
          </a:p>
          <a:p>
            <a:pPr lvl="1"/>
            <a:r>
              <a:rPr lang="en-GB" i="1" dirty="0"/>
              <a:t>(This applies to UK / EPO – some European territories do allow a grace period)</a:t>
            </a:r>
          </a:p>
          <a:p>
            <a:endParaRPr lang="en-GB" dirty="0"/>
          </a:p>
          <a:p>
            <a:endParaRPr lang="en-GB" dirty="0"/>
          </a:p>
        </p:txBody>
      </p:sp>
      <p:sp>
        <p:nvSpPr>
          <p:cNvPr id="4" name="Text Placeholder 3">
            <a:extLst>
              <a:ext uri="{FF2B5EF4-FFF2-40B4-BE49-F238E27FC236}">
                <a16:creationId xmlns:a16="http://schemas.microsoft.com/office/drawing/2014/main" id="{D701413D-E6DC-F1A6-43C1-28105B7A3130}"/>
              </a:ext>
            </a:extLst>
          </p:cNvPr>
          <p:cNvSpPr>
            <a:spLocks noGrp="1"/>
          </p:cNvSpPr>
          <p:nvPr>
            <p:ph type="body" sz="quarter" idx="10"/>
          </p:nvPr>
        </p:nvSpPr>
        <p:spPr/>
        <p:txBody>
          <a:bodyPr>
            <a:normAutofit/>
          </a:bodyPr>
          <a:lstStyle/>
          <a:p>
            <a:r>
              <a:rPr lang="en-GB" dirty="0"/>
              <a:t>Recent Enlarged Board of Appeal decisions – G1/23 </a:t>
            </a:r>
            <a:endParaRPr lang="en-US" dirty="0"/>
          </a:p>
        </p:txBody>
      </p:sp>
    </p:spTree>
    <p:extLst>
      <p:ext uri="{BB962C8B-B14F-4D97-AF65-F5344CB8AC3E}">
        <p14:creationId xmlns:p14="http://schemas.microsoft.com/office/powerpoint/2010/main" val="4264578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E1D57-0636-45B0-5DC3-5825273396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F5314-6C2D-B16E-6E3B-76F1E4E65754}"/>
              </a:ext>
            </a:extLst>
          </p:cNvPr>
          <p:cNvSpPr>
            <a:spLocks noGrp="1"/>
          </p:cNvSpPr>
          <p:nvPr>
            <p:ph type="ctrTitle"/>
          </p:nvPr>
        </p:nvSpPr>
        <p:spPr/>
        <p:txBody>
          <a:bodyPr/>
          <a:lstStyle/>
          <a:p>
            <a:r>
              <a:rPr lang="en-GB" dirty="0"/>
              <a:t>EPO approach to examining AI claims</a:t>
            </a:r>
          </a:p>
        </p:txBody>
      </p:sp>
    </p:spTree>
    <p:extLst>
      <p:ext uri="{BB962C8B-B14F-4D97-AF65-F5344CB8AC3E}">
        <p14:creationId xmlns:p14="http://schemas.microsoft.com/office/powerpoint/2010/main" val="322088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0BDAC-1401-E77A-1BC6-BFEC0447C03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73E542-B99B-456A-9908-2D95D666AAA5}"/>
              </a:ext>
            </a:extLst>
          </p:cNvPr>
          <p:cNvSpPr>
            <a:spLocks noGrp="1"/>
          </p:cNvSpPr>
          <p:nvPr>
            <p:ph sz="half" idx="1"/>
          </p:nvPr>
        </p:nvSpPr>
        <p:spPr/>
        <p:txBody>
          <a:bodyPr>
            <a:normAutofit lnSpcReduction="10000"/>
          </a:bodyPr>
          <a:lstStyle/>
          <a:p>
            <a:r>
              <a:rPr lang="en-GB" dirty="0"/>
              <a:t>EPO requires claimed subject matter to possess a technical character</a:t>
            </a:r>
          </a:p>
          <a:p>
            <a:pPr lvl="1"/>
            <a:r>
              <a:rPr lang="en-GB" dirty="0"/>
              <a:t>Any hardware device should suffice – business schemes or purely mathematical methods excluded</a:t>
            </a:r>
          </a:p>
          <a:p>
            <a:pPr lvl="1"/>
            <a:endParaRPr lang="en-GB" dirty="0"/>
          </a:p>
          <a:p>
            <a:r>
              <a:rPr lang="en-GB" dirty="0"/>
              <a:t>Software objections usually arise under consideration of inventive step </a:t>
            </a:r>
          </a:p>
          <a:p>
            <a:pPr lvl="1"/>
            <a:r>
              <a:rPr lang="en-GB" dirty="0"/>
              <a:t>Assessment of claim features contributing to the technical character of the invention</a:t>
            </a:r>
          </a:p>
          <a:p>
            <a:pPr lvl="1"/>
            <a:r>
              <a:rPr lang="en-GB" dirty="0"/>
              <a:t>Inherently non-technical features may be ignored when considering the inventive step</a:t>
            </a:r>
          </a:p>
          <a:p>
            <a:pPr lvl="1"/>
            <a:r>
              <a:rPr lang="en-GB" dirty="0"/>
              <a:t>A non-technical feature may contribute to the overall technical character if it interacts with the other features to provide a “further technical effect” above simply running on a computer</a:t>
            </a:r>
          </a:p>
          <a:p>
            <a:pPr lvl="1"/>
            <a:endParaRPr lang="en-GB" dirty="0"/>
          </a:p>
          <a:p>
            <a:r>
              <a:rPr lang="en-GB" dirty="0"/>
              <a:t>Example: </a:t>
            </a:r>
          </a:p>
          <a:p>
            <a:pPr lvl="1"/>
            <a:r>
              <a:rPr lang="en-GB" dirty="0"/>
              <a:t>a data file may contribute to technical character depending on its content</a:t>
            </a:r>
          </a:p>
          <a:p>
            <a:pPr lvl="1"/>
            <a:r>
              <a:rPr lang="en-GB" dirty="0"/>
              <a:t>parameters affecting hardware operation – yes  //  a customer address – no</a:t>
            </a:r>
          </a:p>
        </p:txBody>
      </p:sp>
      <p:sp>
        <p:nvSpPr>
          <p:cNvPr id="4" name="Text Placeholder 3">
            <a:extLst>
              <a:ext uri="{FF2B5EF4-FFF2-40B4-BE49-F238E27FC236}">
                <a16:creationId xmlns:a16="http://schemas.microsoft.com/office/drawing/2014/main" id="{CD127F2F-D7F4-B57F-EC3A-0A775FADEF57}"/>
              </a:ext>
            </a:extLst>
          </p:cNvPr>
          <p:cNvSpPr>
            <a:spLocks noGrp="1"/>
          </p:cNvSpPr>
          <p:nvPr>
            <p:ph type="body" sz="quarter" idx="10"/>
          </p:nvPr>
        </p:nvSpPr>
        <p:spPr/>
        <p:txBody>
          <a:bodyPr>
            <a:normAutofit/>
          </a:bodyPr>
          <a:lstStyle/>
          <a:p>
            <a:r>
              <a:rPr lang="en-GB" dirty="0"/>
              <a:t>EPO analysis of a software claim</a:t>
            </a:r>
          </a:p>
          <a:p>
            <a:endParaRPr lang="en-US" dirty="0"/>
          </a:p>
        </p:txBody>
      </p:sp>
    </p:spTree>
    <p:extLst>
      <p:ext uri="{BB962C8B-B14F-4D97-AF65-F5344CB8AC3E}">
        <p14:creationId xmlns:p14="http://schemas.microsoft.com/office/powerpoint/2010/main" val="2629174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01C3D-D6B3-4F1E-C8D8-860C240F2B5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ADAC46-5B31-45AD-89BA-A596549A835E}"/>
              </a:ext>
            </a:extLst>
          </p:cNvPr>
          <p:cNvSpPr>
            <a:spLocks noGrp="1"/>
          </p:cNvSpPr>
          <p:nvPr>
            <p:ph sz="half" idx="1"/>
          </p:nvPr>
        </p:nvSpPr>
        <p:spPr/>
        <p:txBody>
          <a:bodyPr>
            <a:normAutofit/>
          </a:bodyPr>
          <a:lstStyle/>
          <a:p>
            <a:r>
              <a:rPr lang="en-GB" dirty="0"/>
              <a:t>AI and ML models are viewed as abstract mathematical methods unless claimed in a technical setting – a claim to a machine learning model itself will not be accepted</a:t>
            </a:r>
          </a:p>
          <a:p>
            <a:endParaRPr lang="en-GB" dirty="0"/>
          </a:p>
          <a:p>
            <a:r>
              <a:rPr lang="en-GB" dirty="0"/>
              <a:t>Terms such as “support vector machines”, “neural networks”, “reasoning engines” may not necessarily require use of a computer – always claim their use in context of a technical system</a:t>
            </a:r>
          </a:p>
          <a:p>
            <a:endParaRPr lang="en-GB" dirty="0"/>
          </a:p>
          <a:p>
            <a:r>
              <a:rPr lang="en-GB" dirty="0"/>
              <a:t>EPO will assess whether the AI implementation has </a:t>
            </a:r>
            <a:r>
              <a:rPr lang="en-GB" b="1" dirty="0"/>
              <a:t>technical character</a:t>
            </a:r>
          </a:p>
          <a:p>
            <a:pPr lvl="1"/>
            <a:r>
              <a:rPr lang="en-GB" dirty="0"/>
              <a:t>Use of an ANN in a medical device to identify irregular sensor readings</a:t>
            </a:r>
          </a:p>
          <a:p>
            <a:pPr lvl="1"/>
            <a:r>
              <a:rPr lang="en-GB" dirty="0"/>
              <a:t>Classification of digital images, videos or speech signals in many contexts</a:t>
            </a:r>
          </a:p>
          <a:p>
            <a:pPr lvl="1"/>
            <a:endParaRPr lang="en-GB" dirty="0"/>
          </a:p>
          <a:p>
            <a:pPr lvl="1"/>
            <a:r>
              <a:rPr lang="en-GB" dirty="0"/>
              <a:t>Note that classifying text files based on their text content is deemed a linguistic issue and </a:t>
            </a:r>
            <a:r>
              <a:rPr lang="en-GB" u="sng" dirty="0"/>
              <a:t>not</a:t>
            </a:r>
            <a:r>
              <a:rPr lang="en-GB" dirty="0"/>
              <a:t> a technical problem, so would be assessed not to provide a technical character</a:t>
            </a:r>
          </a:p>
          <a:p>
            <a:endParaRPr lang="en-GB" dirty="0"/>
          </a:p>
        </p:txBody>
      </p:sp>
      <p:sp>
        <p:nvSpPr>
          <p:cNvPr id="4" name="Text Placeholder 3">
            <a:extLst>
              <a:ext uri="{FF2B5EF4-FFF2-40B4-BE49-F238E27FC236}">
                <a16:creationId xmlns:a16="http://schemas.microsoft.com/office/drawing/2014/main" id="{ACE76B05-64A6-215E-BF46-878373369A88}"/>
              </a:ext>
            </a:extLst>
          </p:cNvPr>
          <p:cNvSpPr>
            <a:spLocks noGrp="1"/>
          </p:cNvSpPr>
          <p:nvPr>
            <p:ph type="body" sz="quarter" idx="10"/>
          </p:nvPr>
        </p:nvSpPr>
        <p:spPr/>
        <p:txBody>
          <a:bodyPr>
            <a:normAutofit/>
          </a:bodyPr>
          <a:lstStyle/>
          <a:p>
            <a:r>
              <a:rPr lang="en-GB" dirty="0"/>
              <a:t>EPO analysis of AI inventions</a:t>
            </a:r>
          </a:p>
          <a:p>
            <a:endParaRPr lang="en-US" dirty="0"/>
          </a:p>
        </p:txBody>
      </p:sp>
    </p:spTree>
    <p:extLst>
      <p:ext uri="{BB962C8B-B14F-4D97-AF65-F5344CB8AC3E}">
        <p14:creationId xmlns:p14="http://schemas.microsoft.com/office/powerpoint/2010/main" val="1504412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8785E-9C68-9905-8528-37C67C46D04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767051-6AE9-6B31-6008-9F22B125A5D7}"/>
              </a:ext>
            </a:extLst>
          </p:cNvPr>
          <p:cNvSpPr>
            <a:spLocks noGrp="1"/>
          </p:cNvSpPr>
          <p:nvPr>
            <p:ph sz="half" idx="1"/>
          </p:nvPr>
        </p:nvSpPr>
        <p:spPr/>
        <p:txBody>
          <a:bodyPr>
            <a:normAutofit/>
          </a:bodyPr>
          <a:lstStyle/>
          <a:p>
            <a:r>
              <a:rPr lang="en-GB" dirty="0"/>
              <a:t>The technical effect a ML algorithm achieves may be readily apparent or established by explanations, mathematical proof, or experimental data </a:t>
            </a:r>
          </a:p>
          <a:p>
            <a:endParaRPr lang="en-GB" dirty="0"/>
          </a:p>
          <a:p>
            <a:r>
              <a:rPr lang="en-GB" dirty="0"/>
              <a:t>The EPO guidelines state that </a:t>
            </a:r>
            <a:r>
              <a:rPr lang="en-GB" i="1" dirty="0"/>
              <a:t>“Mere assertions are not enough, but comprehensive proof is not required either” </a:t>
            </a:r>
            <a:r>
              <a:rPr lang="en-GB" dirty="0"/>
              <a:t>-- </a:t>
            </a:r>
            <a:r>
              <a:rPr lang="en-GB" i="1" dirty="0"/>
              <a:t>very </a:t>
            </a:r>
            <a:r>
              <a:rPr lang="en-GB" dirty="0"/>
              <a:t>clear guidance!</a:t>
            </a:r>
            <a:endParaRPr lang="en-GB" i="1" dirty="0"/>
          </a:p>
          <a:p>
            <a:endParaRPr lang="en-GB" dirty="0"/>
          </a:p>
          <a:p>
            <a:r>
              <a:rPr lang="en-GB" dirty="0"/>
              <a:t>If the technical effect depends on particular characteristics of the training dataset used, the characteristics required to reproduce the technical effect must be disclosed </a:t>
            </a:r>
          </a:p>
          <a:p>
            <a:endParaRPr lang="en-GB" dirty="0"/>
          </a:p>
          <a:p>
            <a:r>
              <a:rPr lang="en-GB" dirty="0"/>
              <a:t>… </a:t>
            </a:r>
            <a:r>
              <a:rPr lang="en-GB" b="1" u="sng" dirty="0"/>
              <a:t>unless</a:t>
            </a:r>
            <a:r>
              <a:rPr lang="en-GB" b="1" dirty="0"/>
              <a:t> </a:t>
            </a:r>
            <a:r>
              <a:rPr lang="en-GB" dirty="0"/>
              <a:t>the skilled person can determine them without undue burden using common general knowledge</a:t>
            </a:r>
          </a:p>
          <a:p>
            <a:endParaRPr lang="en-GB" dirty="0"/>
          </a:p>
          <a:p>
            <a:r>
              <a:rPr lang="en-GB" dirty="0"/>
              <a:t>In general, there is no need to disclose the specific training dataset itself</a:t>
            </a:r>
          </a:p>
        </p:txBody>
      </p:sp>
      <p:sp>
        <p:nvSpPr>
          <p:cNvPr id="4" name="Text Placeholder 3">
            <a:extLst>
              <a:ext uri="{FF2B5EF4-FFF2-40B4-BE49-F238E27FC236}">
                <a16:creationId xmlns:a16="http://schemas.microsoft.com/office/drawing/2014/main" id="{5EC22D64-16D8-7792-C1D2-1F79FD112DA5}"/>
              </a:ext>
            </a:extLst>
          </p:cNvPr>
          <p:cNvSpPr>
            <a:spLocks noGrp="1"/>
          </p:cNvSpPr>
          <p:nvPr>
            <p:ph type="body" sz="quarter" idx="10"/>
          </p:nvPr>
        </p:nvSpPr>
        <p:spPr/>
        <p:txBody>
          <a:bodyPr>
            <a:normAutofit/>
          </a:bodyPr>
          <a:lstStyle/>
          <a:p>
            <a:r>
              <a:rPr lang="en-GB" dirty="0"/>
              <a:t>EPO analysis of ML inventions</a:t>
            </a:r>
          </a:p>
          <a:p>
            <a:endParaRPr lang="en-US" dirty="0"/>
          </a:p>
        </p:txBody>
      </p:sp>
    </p:spTree>
    <p:extLst>
      <p:ext uri="{BB962C8B-B14F-4D97-AF65-F5344CB8AC3E}">
        <p14:creationId xmlns:p14="http://schemas.microsoft.com/office/powerpoint/2010/main" val="3329323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86648-A504-11F9-C04A-CEB34798C1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C3A854-21A4-DF96-5F06-B7264E346C04}"/>
              </a:ext>
            </a:extLst>
          </p:cNvPr>
          <p:cNvSpPr>
            <a:spLocks noGrp="1"/>
          </p:cNvSpPr>
          <p:nvPr>
            <p:ph type="ctrTitle"/>
          </p:nvPr>
        </p:nvSpPr>
        <p:spPr/>
        <p:txBody>
          <a:bodyPr/>
          <a:lstStyle/>
          <a:p>
            <a:r>
              <a:rPr lang="en-GB" dirty="0"/>
              <a:t>Machine Learning case law</a:t>
            </a:r>
          </a:p>
        </p:txBody>
      </p:sp>
    </p:spTree>
    <p:extLst>
      <p:ext uri="{BB962C8B-B14F-4D97-AF65-F5344CB8AC3E}">
        <p14:creationId xmlns:p14="http://schemas.microsoft.com/office/powerpoint/2010/main" val="196713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02B56-3227-6D97-531E-A376181756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DDCE61-C9E9-4BC8-B4E1-5FCF538B7079}"/>
              </a:ext>
            </a:extLst>
          </p:cNvPr>
          <p:cNvSpPr>
            <a:spLocks noGrp="1"/>
          </p:cNvSpPr>
          <p:nvPr>
            <p:ph type="ctrTitle"/>
          </p:nvPr>
        </p:nvSpPr>
        <p:spPr/>
        <p:txBody>
          <a:bodyPr/>
          <a:lstStyle/>
          <a:p>
            <a:r>
              <a:rPr lang="en-GB" dirty="0"/>
              <a:t>Trends in Europe</a:t>
            </a:r>
          </a:p>
        </p:txBody>
      </p:sp>
    </p:spTree>
    <p:extLst>
      <p:ext uri="{BB962C8B-B14F-4D97-AF65-F5344CB8AC3E}">
        <p14:creationId xmlns:p14="http://schemas.microsoft.com/office/powerpoint/2010/main" val="104719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DBC1B-C5E8-F83B-27D0-6C15A4641DB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91888F-00BD-6442-5E2D-A2F12724FFC4}"/>
              </a:ext>
            </a:extLst>
          </p:cNvPr>
          <p:cNvSpPr>
            <a:spLocks noGrp="1"/>
          </p:cNvSpPr>
          <p:nvPr>
            <p:ph sz="half" idx="1"/>
          </p:nvPr>
        </p:nvSpPr>
        <p:spPr/>
        <p:txBody>
          <a:bodyPr>
            <a:normAutofit/>
          </a:bodyPr>
          <a:lstStyle/>
          <a:p>
            <a:r>
              <a:rPr lang="en-GB" dirty="0"/>
              <a:t>T1669/21 (Art 83 EPC – Sufficiency of disclosure)</a:t>
            </a:r>
          </a:p>
          <a:p>
            <a:endParaRPr lang="en-GB" dirty="0"/>
          </a:p>
          <a:p>
            <a:r>
              <a:rPr lang="en-GB" dirty="0"/>
              <a:t>Claim 1 is directed to a method of determining the condition of a refractory lining in a metallurgical vessel using a “computational model”</a:t>
            </a:r>
          </a:p>
          <a:p>
            <a:endParaRPr lang="en-GB" dirty="0"/>
          </a:p>
          <a:p>
            <a:r>
              <a:rPr lang="en-GB" dirty="0"/>
              <a:t>The patentee argued that “computational model” implies the use of a machine learning model</a:t>
            </a:r>
          </a:p>
          <a:p>
            <a:endParaRPr lang="en-GB" dirty="0"/>
          </a:p>
          <a:p>
            <a:r>
              <a:rPr lang="en-GB" dirty="0"/>
              <a:t>The Board of Appeal (</a:t>
            </a:r>
            <a:r>
              <a:rPr lang="en-GB" dirty="0" err="1"/>
              <a:t>BoA</a:t>
            </a:r>
            <a:r>
              <a:rPr lang="en-GB" dirty="0"/>
              <a:t>) disagreed – found that computational models may also include </a:t>
            </a:r>
            <a:r>
              <a:rPr lang="en-GB" b="1" dirty="0"/>
              <a:t>analytical models</a:t>
            </a:r>
          </a:p>
          <a:p>
            <a:endParaRPr lang="en-GB" dirty="0"/>
          </a:p>
          <a:p>
            <a:r>
              <a:rPr lang="en-GB" dirty="0"/>
              <a:t>The disclosure did not enable the use of an analytical model in the context of the claimed method – patent was revoked</a:t>
            </a:r>
          </a:p>
          <a:p>
            <a:endParaRPr lang="en-GB" dirty="0"/>
          </a:p>
        </p:txBody>
      </p:sp>
      <p:sp>
        <p:nvSpPr>
          <p:cNvPr id="4" name="Text Placeholder 3">
            <a:extLst>
              <a:ext uri="{FF2B5EF4-FFF2-40B4-BE49-F238E27FC236}">
                <a16:creationId xmlns:a16="http://schemas.microsoft.com/office/drawing/2014/main" id="{813C7377-84F9-D91E-E14E-A40E146853DA}"/>
              </a:ext>
            </a:extLst>
          </p:cNvPr>
          <p:cNvSpPr>
            <a:spLocks noGrp="1"/>
          </p:cNvSpPr>
          <p:nvPr>
            <p:ph type="body" sz="quarter" idx="10"/>
          </p:nvPr>
        </p:nvSpPr>
        <p:spPr/>
        <p:txBody>
          <a:bodyPr>
            <a:normAutofit/>
          </a:bodyPr>
          <a:lstStyle/>
          <a:p>
            <a:r>
              <a:rPr lang="en-GB" dirty="0"/>
              <a:t>European Patent Office – sufficiency of disclosure</a:t>
            </a:r>
            <a:endParaRPr lang="en-US" dirty="0"/>
          </a:p>
        </p:txBody>
      </p:sp>
    </p:spTree>
    <p:extLst>
      <p:ext uri="{BB962C8B-B14F-4D97-AF65-F5344CB8AC3E}">
        <p14:creationId xmlns:p14="http://schemas.microsoft.com/office/powerpoint/2010/main" val="1815607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5AAB3C-0522-6B2C-D952-DFFDC7595F47}"/>
              </a:ext>
            </a:extLst>
          </p:cNvPr>
          <p:cNvSpPr>
            <a:spLocks noGrp="1"/>
          </p:cNvSpPr>
          <p:nvPr>
            <p:ph sz="half" idx="1"/>
          </p:nvPr>
        </p:nvSpPr>
        <p:spPr/>
        <p:txBody>
          <a:bodyPr>
            <a:normAutofit fontScale="70000" lnSpcReduction="20000"/>
          </a:bodyPr>
          <a:lstStyle/>
          <a:p>
            <a:pPr marL="0" indent="0">
              <a:buNone/>
            </a:pPr>
            <a:r>
              <a:rPr lang="en-GB" dirty="0"/>
              <a:t>Claim at issue in T1669/21 [Translated from German] </a:t>
            </a:r>
          </a:p>
          <a:p>
            <a:pPr marL="0" indent="0">
              <a:buNone/>
            </a:pPr>
            <a:endParaRPr lang="en-GB" dirty="0"/>
          </a:p>
          <a:p>
            <a:pPr marL="0" indent="0">
              <a:buNone/>
            </a:pPr>
            <a:r>
              <a:rPr lang="en-GB" dirty="0"/>
              <a:t>Method for determining the condition of the refractory lining of a vessel containing molten metal,</a:t>
            </a:r>
          </a:p>
          <a:p>
            <a:r>
              <a:rPr lang="en-GB" dirty="0"/>
              <a:t>where data relating to this refractory lining (12), such as materials, wall thickness, installation method and other information, are recorded, measured and evaluated,</a:t>
            </a:r>
          </a:p>
          <a:p>
            <a:pPr marL="0" indent="0">
              <a:buNone/>
            </a:pPr>
            <a:endParaRPr lang="en-GB" dirty="0"/>
          </a:p>
          <a:p>
            <a:pPr marL="0" indent="0">
              <a:buNone/>
            </a:pPr>
            <a:r>
              <a:rPr lang="en-GB" dirty="0"/>
              <a:t>characterized in that</a:t>
            </a:r>
          </a:p>
          <a:p>
            <a:r>
              <a:rPr lang="en-GB" dirty="0"/>
              <a:t>the following measured or determined data of a respective vessel (10) are comprehensively collected and stored in a data structure, namely</a:t>
            </a:r>
          </a:p>
          <a:p>
            <a:pPr lvl="1"/>
            <a:r>
              <a:rPr lang="en-GB" dirty="0"/>
              <a:t>the initial refractory lining of the inner vessel lining (12), with regard to materials, material properties, wall thicknesses of bricks and injection materials as maintenance data;</a:t>
            </a:r>
          </a:p>
          <a:p>
            <a:pPr lvl="1"/>
            <a:r>
              <a:rPr lang="en-GB" dirty="0"/>
              <a:t>Production data during use, relating to melt quantity, temperature, composition of the melt or slag and its thickness, tapping times, temperature profiles, treatment times and metallurgical parameters;</a:t>
            </a:r>
          </a:p>
          <a:p>
            <a:pPr lvl="1"/>
            <a:r>
              <a:rPr lang="en-GB" dirty="0"/>
              <a:t>Wall thicknesses of the lining after the insertion of a vessel (10) at least at points with the greatest degree of wear;</a:t>
            </a:r>
          </a:p>
          <a:p>
            <a:pPr lvl="1"/>
            <a:r>
              <a:rPr lang="en-GB" dirty="0"/>
              <a:t>further process parameters relating to the method of filling or tapping the molten metal into or out of the vessel (10);</a:t>
            </a:r>
          </a:p>
          <a:p>
            <a:r>
              <a:rPr lang="en-GB" dirty="0"/>
              <a:t>And that </a:t>
            </a:r>
            <a:r>
              <a:rPr lang="en-GB" b="1" dirty="0"/>
              <a:t>a computational model is created from the measured or determined data or parameters of the care data, the production data, the wall thicknesses and the process parameters, by means of which these data or parameters are evaluated by calculations and subsequent analyses,</a:t>
            </a:r>
          </a:p>
          <a:p>
            <a:r>
              <a:rPr lang="en-GB" dirty="0"/>
              <a:t>wherein the computational model is adapted from the measurements of the wall thicknesses of the lining (12) after a number of taps by means of a regression analysis,</a:t>
            </a:r>
          </a:p>
          <a:p>
            <a:r>
              <a:rPr lang="en-GB" dirty="0"/>
              <a:t>by which the wear is calculated taking into account the collected and structured data.</a:t>
            </a:r>
          </a:p>
        </p:txBody>
      </p:sp>
      <p:sp>
        <p:nvSpPr>
          <p:cNvPr id="3" name="Text Placeholder 2">
            <a:extLst>
              <a:ext uri="{FF2B5EF4-FFF2-40B4-BE49-F238E27FC236}">
                <a16:creationId xmlns:a16="http://schemas.microsoft.com/office/drawing/2014/main" id="{6DFBA892-BA10-D15C-5261-3191718A3C8E}"/>
              </a:ext>
            </a:extLst>
          </p:cNvPr>
          <p:cNvSpPr>
            <a:spLocks noGrp="1"/>
          </p:cNvSpPr>
          <p:nvPr>
            <p:ph type="body" sz="quarter" idx="10"/>
          </p:nvPr>
        </p:nvSpPr>
        <p:spPr/>
        <p:txBody>
          <a:bodyPr/>
          <a:lstStyle/>
          <a:p>
            <a:r>
              <a:rPr lang="en-GB" dirty="0"/>
              <a:t>European Patent Office – sufficiency of disclosure</a:t>
            </a:r>
            <a:endParaRPr lang="en-US" dirty="0"/>
          </a:p>
        </p:txBody>
      </p:sp>
    </p:spTree>
    <p:extLst>
      <p:ext uri="{BB962C8B-B14F-4D97-AF65-F5344CB8AC3E}">
        <p14:creationId xmlns:p14="http://schemas.microsoft.com/office/powerpoint/2010/main" val="1216447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C5B6B-8C66-2830-9394-05FC021CBD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4AAB3D-1A74-FED5-AA1C-A449FEE83471}"/>
              </a:ext>
            </a:extLst>
          </p:cNvPr>
          <p:cNvSpPr>
            <a:spLocks noGrp="1"/>
          </p:cNvSpPr>
          <p:nvPr>
            <p:ph sz="half" idx="1"/>
          </p:nvPr>
        </p:nvSpPr>
        <p:spPr/>
        <p:txBody>
          <a:bodyPr>
            <a:normAutofit fontScale="92500" lnSpcReduction="10000"/>
          </a:bodyPr>
          <a:lstStyle/>
          <a:p>
            <a:r>
              <a:rPr lang="en-GB" dirty="0"/>
              <a:t>The EPO Guidelines were this year updated to reflect case law in this area</a:t>
            </a:r>
          </a:p>
          <a:p>
            <a:endParaRPr lang="en-GB" dirty="0"/>
          </a:p>
          <a:p>
            <a:r>
              <a:rPr lang="en-GB" i="1" dirty="0"/>
              <a:t>“Another example [of insufficiency] can be found in the field of artificial intelligence if the mathematical methods and training datasets are disclosed in insufficient detail for the skilled person to be able to reproduce the technical effect without undue burden using common general knowledge over the whole scope of the claim (see G-II, 3.3.1).”</a:t>
            </a:r>
            <a:endParaRPr lang="en-GB" dirty="0"/>
          </a:p>
          <a:p>
            <a:pPr lvl="1"/>
            <a:endParaRPr lang="en-GB" dirty="0"/>
          </a:p>
          <a:p>
            <a:r>
              <a:rPr lang="en-GB" dirty="0"/>
              <a:t>Include explicit reference to AI / ML techniques – describe the architecture, training and implementation</a:t>
            </a:r>
          </a:p>
          <a:p>
            <a:endParaRPr lang="en-GB" dirty="0"/>
          </a:p>
          <a:p>
            <a:r>
              <a:rPr lang="en-GB" dirty="0"/>
              <a:t>Describe relevant aspects of the training process, and parameters for training the model</a:t>
            </a:r>
          </a:p>
          <a:p>
            <a:pPr lvl="1"/>
            <a:r>
              <a:rPr lang="en-GB" dirty="0"/>
              <a:t>Size of the training set</a:t>
            </a:r>
          </a:p>
          <a:p>
            <a:pPr lvl="1"/>
            <a:r>
              <a:rPr lang="en-GB" dirty="0"/>
              <a:t>Source of the training data</a:t>
            </a:r>
          </a:p>
          <a:p>
            <a:pPr lvl="1"/>
            <a:r>
              <a:rPr lang="en-GB" dirty="0"/>
              <a:t>Format of training data</a:t>
            </a:r>
          </a:p>
          <a:p>
            <a:pPr lvl="1"/>
            <a:r>
              <a:rPr lang="en-GB" dirty="0"/>
              <a:t>Parameters relevant for the model to perform its claimed technical function</a:t>
            </a:r>
          </a:p>
        </p:txBody>
      </p:sp>
      <p:sp>
        <p:nvSpPr>
          <p:cNvPr id="4" name="Text Placeholder 3">
            <a:extLst>
              <a:ext uri="{FF2B5EF4-FFF2-40B4-BE49-F238E27FC236}">
                <a16:creationId xmlns:a16="http://schemas.microsoft.com/office/drawing/2014/main" id="{A62FA368-8522-4E56-9821-B62E7C3B48D6}"/>
              </a:ext>
            </a:extLst>
          </p:cNvPr>
          <p:cNvSpPr>
            <a:spLocks noGrp="1"/>
          </p:cNvSpPr>
          <p:nvPr>
            <p:ph type="body" sz="quarter" idx="10"/>
          </p:nvPr>
        </p:nvSpPr>
        <p:spPr/>
        <p:txBody>
          <a:bodyPr>
            <a:normAutofit/>
          </a:bodyPr>
          <a:lstStyle/>
          <a:p>
            <a:r>
              <a:rPr lang="en-GB" dirty="0"/>
              <a:t>European Patent Office – sufficiency of disclosure</a:t>
            </a:r>
            <a:endParaRPr lang="en-US" dirty="0"/>
          </a:p>
        </p:txBody>
      </p:sp>
    </p:spTree>
    <p:extLst>
      <p:ext uri="{BB962C8B-B14F-4D97-AF65-F5344CB8AC3E}">
        <p14:creationId xmlns:p14="http://schemas.microsoft.com/office/powerpoint/2010/main" val="1027847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EC64B-41F4-C8F8-5C59-A4FD7001E58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B6F976-6750-5180-09A0-5877F3913F93}"/>
              </a:ext>
            </a:extLst>
          </p:cNvPr>
          <p:cNvSpPr>
            <a:spLocks noGrp="1"/>
          </p:cNvSpPr>
          <p:nvPr>
            <p:ph sz="half" idx="1"/>
          </p:nvPr>
        </p:nvSpPr>
        <p:spPr/>
        <p:txBody>
          <a:bodyPr>
            <a:normAutofit/>
          </a:bodyPr>
          <a:lstStyle/>
          <a:p>
            <a:r>
              <a:rPr lang="en-GB" dirty="0"/>
              <a:t>T 0702/20 (ML for object recognition)</a:t>
            </a:r>
          </a:p>
          <a:p>
            <a:endParaRPr lang="en-GB" dirty="0"/>
          </a:p>
          <a:p>
            <a:r>
              <a:rPr lang="en-GB" dirty="0"/>
              <a:t>The claims were directed to a hierarchical neural network apparatus</a:t>
            </a:r>
          </a:p>
          <a:p>
            <a:endParaRPr lang="en-GB" dirty="0"/>
          </a:p>
          <a:p>
            <a:r>
              <a:rPr lang="en-GB" dirty="0"/>
              <a:t>The neural network apparatus was found to provide a new and non-obvious structure (involving connecting layers according to a matrix encoding a parity error checking code) before training the ANN</a:t>
            </a:r>
          </a:p>
          <a:p>
            <a:pPr marL="0" indent="0">
              <a:buNone/>
            </a:pPr>
            <a:endParaRPr lang="en-GB" dirty="0"/>
          </a:p>
          <a:p>
            <a:r>
              <a:rPr lang="en-GB" dirty="0"/>
              <a:t>The new structure was assessed to address the problem of overfitting training data</a:t>
            </a:r>
          </a:p>
          <a:p>
            <a:endParaRPr lang="en-GB" dirty="0"/>
          </a:p>
          <a:p>
            <a:r>
              <a:rPr lang="en-GB" dirty="0"/>
              <a:t>However, the ANN is a mathematical model – no technical contribution – no inventive step</a:t>
            </a:r>
          </a:p>
          <a:p>
            <a:endParaRPr lang="en-GB" dirty="0"/>
          </a:p>
          <a:p>
            <a:r>
              <a:rPr lang="en-GB" dirty="0"/>
              <a:t>The application was refused for lacking an inventive step</a:t>
            </a:r>
          </a:p>
        </p:txBody>
      </p:sp>
      <p:sp>
        <p:nvSpPr>
          <p:cNvPr id="4" name="Text Placeholder 3">
            <a:extLst>
              <a:ext uri="{FF2B5EF4-FFF2-40B4-BE49-F238E27FC236}">
                <a16:creationId xmlns:a16="http://schemas.microsoft.com/office/drawing/2014/main" id="{007DF499-8667-2D77-97D9-64DA1C898517}"/>
              </a:ext>
            </a:extLst>
          </p:cNvPr>
          <p:cNvSpPr>
            <a:spLocks noGrp="1"/>
          </p:cNvSpPr>
          <p:nvPr>
            <p:ph type="body" sz="quarter" idx="10"/>
          </p:nvPr>
        </p:nvSpPr>
        <p:spPr/>
        <p:txBody>
          <a:bodyPr>
            <a:normAutofit/>
          </a:bodyPr>
          <a:lstStyle/>
          <a:p>
            <a:r>
              <a:rPr lang="en-GB" dirty="0"/>
              <a:t>European Patent Office – lack of a technical implementation</a:t>
            </a:r>
            <a:endParaRPr lang="en-US" dirty="0"/>
          </a:p>
        </p:txBody>
      </p:sp>
    </p:spTree>
    <p:extLst>
      <p:ext uri="{BB962C8B-B14F-4D97-AF65-F5344CB8AC3E}">
        <p14:creationId xmlns:p14="http://schemas.microsoft.com/office/powerpoint/2010/main" val="1909054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E257D-83F0-CB18-1084-BB3D4E216D7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5268E3-D277-7C02-8F38-CE4404D0E9F1}"/>
              </a:ext>
            </a:extLst>
          </p:cNvPr>
          <p:cNvSpPr>
            <a:spLocks noGrp="1"/>
          </p:cNvSpPr>
          <p:nvPr>
            <p:ph sz="half" idx="1"/>
          </p:nvPr>
        </p:nvSpPr>
        <p:spPr/>
        <p:txBody>
          <a:bodyPr>
            <a:normAutofit fontScale="70000" lnSpcReduction="20000"/>
          </a:bodyPr>
          <a:lstStyle/>
          <a:p>
            <a:pPr marL="0" indent="0">
              <a:buNone/>
            </a:pPr>
            <a:r>
              <a:rPr lang="en-GB" dirty="0"/>
              <a:t>Claim at issue in T 0702/20</a:t>
            </a:r>
          </a:p>
          <a:p>
            <a:endParaRPr lang="en-GB" dirty="0"/>
          </a:p>
          <a:p>
            <a:pPr marL="0" indent="0">
              <a:buNone/>
            </a:pPr>
            <a:r>
              <a:rPr lang="en-GB" dirty="0"/>
              <a:t>A hierarchical neural network apparatus (1) implemented on a computer comprising</a:t>
            </a:r>
          </a:p>
          <a:p>
            <a:r>
              <a:rPr lang="en-GB" b="1" dirty="0"/>
              <a:t>a weight learning unit (20) to learn weights between a plurality of nodes in a hierarchical neural network</a:t>
            </a:r>
            <a:r>
              <a:rPr lang="en-GB" dirty="0"/>
              <a:t>, the hierarchical neural network being formed by loose couplings between the nodes in accordance with a sparse parity-check matrix of an error correcting code, wherein the error correcting code is a LDPC code, spatially-coupled code or pseudo-cyclic code, and comprising an input layer, intermediate layer and output layer, each of the layers comprising nodes; and</a:t>
            </a:r>
          </a:p>
          <a:p>
            <a:r>
              <a:rPr lang="en-GB" b="1" dirty="0"/>
              <a:t>a discriminating processor (21) to solve a classification problem or a regression problem</a:t>
            </a:r>
            <a:r>
              <a:rPr lang="en-GB" dirty="0"/>
              <a:t> using the hierarchical neural network whose weights between the nodes coupled are updated by weight values learned by the weight learning unit (20)</a:t>
            </a:r>
          </a:p>
          <a:p>
            <a:pPr marL="0" indent="0">
              <a:buNone/>
            </a:pPr>
            <a:r>
              <a:rPr lang="en-GB" dirty="0"/>
              <a:t>or comprising</a:t>
            </a:r>
          </a:p>
          <a:p>
            <a:r>
              <a:rPr lang="en-GB" b="1" dirty="0"/>
              <a:t>a weight pre-learning unit (22) to learn weights between a plurality of nodes in a deep neural network</a:t>
            </a:r>
            <a:r>
              <a:rPr lang="en-GB" dirty="0"/>
              <a:t>, the deep neural network being formed by loose couplings between the nodes in accordance with a sparse parity-check matrix of an error correcting code, wherein the error correcting code is a LDPC code, spatially-coupled code or pseudo-cyclic code, and comprising an input layer, a plurality of intermediate layers and an output layer, each of the layers comprising nodes; and</a:t>
            </a:r>
          </a:p>
          <a:p>
            <a:r>
              <a:rPr lang="en-GB" b="1" dirty="0"/>
              <a:t>a discriminating processor (21) to solve a classification problem or a regression problem</a:t>
            </a:r>
            <a:r>
              <a:rPr lang="en-GB" dirty="0"/>
              <a:t> using the deep neural network whose weights between the nodes coupled are updated by weight values learned by the weight pre-learning unit (22)</a:t>
            </a:r>
          </a:p>
          <a:p>
            <a:pPr marL="0" indent="0">
              <a:buNone/>
            </a:pPr>
            <a:r>
              <a:rPr lang="en-GB" dirty="0"/>
              <a:t>and</a:t>
            </a:r>
          </a:p>
          <a:p>
            <a:r>
              <a:rPr lang="en-GB" b="1" dirty="0"/>
              <a:t>a weight adjuster (23) to perform supervised learning to adjust the weights </a:t>
            </a:r>
            <a:r>
              <a:rPr lang="en-GB" dirty="0"/>
              <a:t>learned by the weight pre-learning unit (22) by supervised learning; and wherein</a:t>
            </a:r>
          </a:p>
          <a:p>
            <a:r>
              <a:rPr lang="en-GB" dirty="0"/>
              <a:t>the weights are learned by the weight pre-learning unit (22) by performing unsupervised learning; and</a:t>
            </a:r>
          </a:p>
          <a:p>
            <a:r>
              <a:rPr lang="en-GB" dirty="0"/>
              <a:t>the weights between the nodes coupled are updated by weight values adjusted by the weight adjuster (23).</a:t>
            </a:r>
          </a:p>
        </p:txBody>
      </p:sp>
      <p:sp>
        <p:nvSpPr>
          <p:cNvPr id="4" name="Text Placeholder 3">
            <a:extLst>
              <a:ext uri="{FF2B5EF4-FFF2-40B4-BE49-F238E27FC236}">
                <a16:creationId xmlns:a16="http://schemas.microsoft.com/office/drawing/2014/main" id="{D055AD18-034A-7E55-1419-E0D39E824959}"/>
              </a:ext>
            </a:extLst>
          </p:cNvPr>
          <p:cNvSpPr>
            <a:spLocks noGrp="1"/>
          </p:cNvSpPr>
          <p:nvPr>
            <p:ph type="body" sz="quarter" idx="10"/>
          </p:nvPr>
        </p:nvSpPr>
        <p:spPr/>
        <p:txBody>
          <a:bodyPr>
            <a:normAutofit/>
          </a:bodyPr>
          <a:lstStyle/>
          <a:p>
            <a:r>
              <a:rPr lang="en-GB" dirty="0"/>
              <a:t>European Patent Office – lack of a technical implementation</a:t>
            </a:r>
            <a:endParaRPr lang="en-US" dirty="0"/>
          </a:p>
        </p:txBody>
      </p:sp>
    </p:spTree>
    <p:extLst>
      <p:ext uri="{BB962C8B-B14F-4D97-AF65-F5344CB8AC3E}">
        <p14:creationId xmlns:p14="http://schemas.microsoft.com/office/powerpoint/2010/main" val="1071876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0BBF8-CC08-B786-251C-51FD22043A3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C04A41-A509-6CFB-5689-4DFD314247ED}"/>
              </a:ext>
            </a:extLst>
          </p:cNvPr>
          <p:cNvSpPr>
            <a:spLocks noGrp="1"/>
          </p:cNvSpPr>
          <p:nvPr>
            <p:ph sz="half" idx="1"/>
          </p:nvPr>
        </p:nvSpPr>
        <p:spPr/>
        <p:txBody>
          <a:bodyPr>
            <a:normAutofit/>
          </a:bodyPr>
          <a:lstStyle/>
          <a:p>
            <a:r>
              <a:rPr lang="en-GB" dirty="0"/>
              <a:t>The new structure was assessed to address the problem of overfitting training data</a:t>
            </a:r>
          </a:p>
          <a:p>
            <a:endParaRPr lang="en-GB" dirty="0"/>
          </a:p>
          <a:p>
            <a:r>
              <a:rPr lang="en-GB" dirty="0"/>
              <a:t>However, the ANN is a mathematical model – no technical contribution – no inventive step</a:t>
            </a:r>
          </a:p>
          <a:p>
            <a:endParaRPr lang="en-GB" dirty="0"/>
          </a:p>
          <a:p>
            <a:r>
              <a:rPr lang="en-GB" dirty="0"/>
              <a:t>The application was refused for lacking an inventive step</a:t>
            </a:r>
          </a:p>
        </p:txBody>
      </p:sp>
      <p:sp>
        <p:nvSpPr>
          <p:cNvPr id="4" name="Text Placeholder 3">
            <a:extLst>
              <a:ext uri="{FF2B5EF4-FFF2-40B4-BE49-F238E27FC236}">
                <a16:creationId xmlns:a16="http://schemas.microsoft.com/office/drawing/2014/main" id="{3F509A9A-DE90-9CC6-68F7-595F0B9C4FCA}"/>
              </a:ext>
            </a:extLst>
          </p:cNvPr>
          <p:cNvSpPr>
            <a:spLocks noGrp="1"/>
          </p:cNvSpPr>
          <p:nvPr>
            <p:ph type="body" sz="quarter" idx="10"/>
          </p:nvPr>
        </p:nvSpPr>
        <p:spPr/>
        <p:txBody>
          <a:bodyPr>
            <a:normAutofit/>
          </a:bodyPr>
          <a:lstStyle/>
          <a:p>
            <a:r>
              <a:rPr lang="en-GB" dirty="0"/>
              <a:t>European Patent Office – lack of a technical implementation</a:t>
            </a:r>
            <a:endParaRPr lang="en-US" dirty="0"/>
          </a:p>
        </p:txBody>
      </p:sp>
    </p:spTree>
    <p:extLst>
      <p:ext uri="{BB962C8B-B14F-4D97-AF65-F5344CB8AC3E}">
        <p14:creationId xmlns:p14="http://schemas.microsoft.com/office/powerpoint/2010/main" val="3740435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DEFCC-781E-2C97-B1B6-ED5C546FFC1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6EE2E1-4F08-CA7F-D3AB-57150F79CCFB}"/>
              </a:ext>
            </a:extLst>
          </p:cNvPr>
          <p:cNvSpPr>
            <a:spLocks noGrp="1"/>
          </p:cNvSpPr>
          <p:nvPr>
            <p:ph sz="half" idx="1"/>
          </p:nvPr>
        </p:nvSpPr>
        <p:spPr/>
        <p:txBody>
          <a:bodyPr>
            <a:normAutofit/>
          </a:bodyPr>
          <a:lstStyle/>
          <a:p>
            <a:r>
              <a:rPr lang="en-GB" dirty="0"/>
              <a:t>T 1952/21 (Reinforcement learning)</a:t>
            </a:r>
          </a:p>
          <a:p>
            <a:endParaRPr lang="en-GB" dirty="0"/>
          </a:p>
          <a:p>
            <a:r>
              <a:rPr lang="en-GB" dirty="0"/>
              <a:t>“A machine learning system” was claimed with no tie to a specific technical implementation</a:t>
            </a:r>
          </a:p>
          <a:p>
            <a:endParaRPr lang="en-GB" dirty="0"/>
          </a:p>
          <a:p>
            <a:r>
              <a:rPr lang="en-GB" dirty="0"/>
              <a:t>The invention related to improving a reinforcement learning process by introducing a degree of randomness in the training process</a:t>
            </a:r>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6B819C1E-F965-65E4-8D4E-FB2E16E8C2D8}"/>
              </a:ext>
            </a:extLst>
          </p:cNvPr>
          <p:cNvSpPr>
            <a:spLocks noGrp="1"/>
          </p:cNvSpPr>
          <p:nvPr>
            <p:ph type="body" sz="quarter" idx="10"/>
          </p:nvPr>
        </p:nvSpPr>
        <p:spPr/>
        <p:txBody>
          <a:bodyPr>
            <a:normAutofit/>
          </a:bodyPr>
          <a:lstStyle/>
          <a:p>
            <a:r>
              <a:rPr lang="en-GB" dirty="0"/>
              <a:t>European Patent Office – lack of a technical implementation</a:t>
            </a:r>
            <a:endParaRPr lang="en-US" dirty="0"/>
          </a:p>
        </p:txBody>
      </p:sp>
    </p:spTree>
    <p:extLst>
      <p:ext uri="{BB962C8B-B14F-4D97-AF65-F5344CB8AC3E}">
        <p14:creationId xmlns:p14="http://schemas.microsoft.com/office/powerpoint/2010/main" val="1157521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AD497-B706-8A69-572E-06607917C36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C74FB6-3E23-9005-734C-017CE63709E9}"/>
              </a:ext>
            </a:extLst>
          </p:cNvPr>
          <p:cNvSpPr>
            <a:spLocks noGrp="1"/>
          </p:cNvSpPr>
          <p:nvPr>
            <p:ph sz="half" idx="1"/>
          </p:nvPr>
        </p:nvSpPr>
        <p:spPr/>
        <p:txBody>
          <a:bodyPr>
            <a:normAutofit fontScale="85000" lnSpcReduction="20000"/>
          </a:bodyPr>
          <a:lstStyle/>
          <a:p>
            <a:pPr marL="0" indent="0">
              <a:buNone/>
            </a:pPr>
            <a:r>
              <a:rPr lang="en-GB" dirty="0"/>
              <a:t>Claim at issue in T1952/21 </a:t>
            </a:r>
          </a:p>
          <a:p>
            <a:endParaRPr lang="en-GB" dirty="0"/>
          </a:p>
          <a:p>
            <a:pPr marL="0" indent="0">
              <a:buNone/>
            </a:pPr>
            <a:r>
              <a:rPr lang="en-GB" dirty="0"/>
              <a:t>A machine learning system (10), comprising:</a:t>
            </a:r>
          </a:p>
          <a:p>
            <a:r>
              <a:rPr lang="en-GB" dirty="0"/>
              <a:t>an input unit (20);</a:t>
            </a:r>
          </a:p>
          <a:p>
            <a:r>
              <a:rPr lang="en-GB" dirty="0"/>
              <a:t>a processing unit (30);</a:t>
            </a:r>
          </a:p>
          <a:p>
            <a:r>
              <a:rPr lang="en-GB" dirty="0"/>
              <a:t>and an output unit (40);</a:t>
            </a:r>
          </a:p>
          <a:p>
            <a:pPr marL="0" indent="0">
              <a:buNone/>
            </a:pPr>
            <a:r>
              <a:rPr lang="en-GB" dirty="0"/>
              <a:t>wherein, the input unit is configured to provide the processing unit with input data;</a:t>
            </a:r>
          </a:p>
          <a:p>
            <a:r>
              <a:rPr lang="en-GB" dirty="0"/>
              <a:t>the processing unit is configured to process the input data to generate processing path input data; </a:t>
            </a:r>
          </a:p>
          <a:p>
            <a:r>
              <a:rPr lang="en-GB" dirty="0"/>
              <a:t>the processing unit is configured to implement a first processing path comprising a feed-forward neural network to process the processing path input data to generate first intermediate data;</a:t>
            </a:r>
          </a:p>
          <a:p>
            <a:r>
              <a:rPr lang="en-GB" dirty="0"/>
              <a:t>the processing unit is configured to implement a second processing path comprising a feed-forward neural network to process the processing path input data to generate second intermediate data, wherein said feed-forward neural network comprises stochastic units;</a:t>
            </a:r>
          </a:p>
          <a:p>
            <a:r>
              <a:rPr lang="en-GB" dirty="0"/>
              <a:t>the processing unit is configured to implement a value output path comprising a feed-forward neural network to process the first intermediate data and the second intermediate data to generate value output data;</a:t>
            </a:r>
          </a:p>
          <a:p>
            <a:r>
              <a:rPr lang="en-GB" dirty="0"/>
              <a:t>the processing unit is configured to implement a policy output path comprising a feed-forward neural network to process the first intermediate data and the second intermediate data to generate policy output data; and</a:t>
            </a:r>
          </a:p>
          <a:p>
            <a:r>
              <a:rPr lang="en-GB" dirty="0"/>
              <a:t>wherein, the output unit is configured to output the value output data and output the policy output data.</a:t>
            </a:r>
          </a:p>
        </p:txBody>
      </p:sp>
      <p:sp>
        <p:nvSpPr>
          <p:cNvPr id="4" name="Text Placeholder 3">
            <a:extLst>
              <a:ext uri="{FF2B5EF4-FFF2-40B4-BE49-F238E27FC236}">
                <a16:creationId xmlns:a16="http://schemas.microsoft.com/office/drawing/2014/main" id="{D5CF91EF-52F8-7554-67C9-1388E50E0662}"/>
              </a:ext>
            </a:extLst>
          </p:cNvPr>
          <p:cNvSpPr>
            <a:spLocks noGrp="1"/>
          </p:cNvSpPr>
          <p:nvPr>
            <p:ph type="body" sz="quarter" idx="10"/>
          </p:nvPr>
        </p:nvSpPr>
        <p:spPr/>
        <p:txBody>
          <a:bodyPr>
            <a:normAutofit/>
          </a:bodyPr>
          <a:lstStyle/>
          <a:p>
            <a:r>
              <a:rPr lang="en-GB" dirty="0"/>
              <a:t>European Patent Office – lack of a technical implementation</a:t>
            </a:r>
            <a:endParaRPr lang="en-US" dirty="0"/>
          </a:p>
        </p:txBody>
      </p:sp>
    </p:spTree>
    <p:extLst>
      <p:ext uri="{BB962C8B-B14F-4D97-AF65-F5344CB8AC3E}">
        <p14:creationId xmlns:p14="http://schemas.microsoft.com/office/powerpoint/2010/main" val="2591098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5143F-583B-28C1-FC31-D1BF801BDF7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D7CE90-47BE-D40A-0B55-42C3380BBE0D}"/>
              </a:ext>
            </a:extLst>
          </p:cNvPr>
          <p:cNvSpPr>
            <a:spLocks noGrp="1"/>
          </p:cNvSpPr>
          <p:nvPr>
            <p:ph sz="half" idx="1"/>
          </p:nvPr>
        </p:nvSpPr>
        <p:spPr/>
        <p:txBody>
          <a:bodyPr>
            <a:normAutofit lnSpcReduction="10000"/>
          </a:bodyPr>
          <a:lstStyle/>
          <a:p>
            <a:r>
              <a:rPr lang="en-GB" dirty="0"/>
              <a:t>A claim limitation was presented covering </a:t>
            </a:r>
          </a:p>
          <a:p>
            <a:pPr marL="800100" lvl="2" indent="0">
              <a:buNone/>
            </a:pPr>
            <a:r>
              <a:rPr lang="en-GB" dirty="0"/>
              <a:t>A machine learning system (10) for reinforcement learning of control policy output data configured for controlling an engine, or valve, electrical circuit, or heating system, or robotic arm, or aerial drone, or humanoid robot, or self-driving vehicle …</a:t>
            </a:r>
          </a:p>
          <a:p>
            <a:endParaRPr lang="en-GB" dirty="0"/>
          </a:p>
          <a:p>
            <a:r>
              <a:rPr lang="en-GB" dirty="0"/>
              <a:t>The invention was said to have particular application in anti-lock braking systems</a:t>
            </a:r>
          </a:p>
          <a:p>
            <a:endParaRPr lang="en-GB" dirty="0"/>
          </a:p>
          <a:p>
            <a:r>
              <a:rPr lang="en-GB" dirty="0"/>
              <a:t>The patentee argued that the invention would result in an improvement to a machine learning system applied to any context</a:t>
            </a:r>
          </a:p>
          <a:p>
            <a:endParaRPr lang="en-GB" dirty="0"/>
          </a:p>
          <a:p>
            <a:r>
              <a:rPr lang="en-GB" dirty="0"/>
              <a:t>The Board of Appeal disagreed – </a:t>
            </a:r>
            <a:r>
              <a:rPr lang="en-GB" i="1" dirty="0"/>
              <a:t>“the Board does not see sufficient evidence, be it by theoretical considerations, or by experiments, to conclude that a technical effect is present over the full breadth of the claim”</a:t>
            </a:r>
          </a:p>
          <a:p>
            <a:endParaRPr lang="en-GB" i="1" dirty="0"/>
          </a:p>
          <a:p>
            <a:r>
              <a:rPr lang="en-GB" dirty="0"/>
              <a:t>Found to lack an inventive step </a:t>
            </a:r>
          </a:p>
          <a:p>
            <a:endParaRPr lang="en-GB" dirty="0"/>
          </a:p>
          <a:p>
            <a:pPr marL="0" indent="0">
              <a:buNone/>
            </a:pPr>
            <a:endParaRPr lang="en-GB" dirty="0"/>
          </a:p>
          <a:p>
            <a:endParaRPr lang="en-GB" dirty="0"/>
          </a:p>
          <a:p>
            <a:endParaRPr lang="en-GB" dirty="0"/>
          </a:p>
        </p:txBody>
      </p:sp>
      <p:sp>
        <p:nvSpPr>
          <p:cNvPr id="4" name="Text Placeholder 3">
            <a:extLst>
              <a:ext uri="{FF2B5EF4-FFF2-40B4-BE49-F238E27FC236}">
                <a16:creationId xmlns:a16="http://schemas.microsoft.com/office/drawing/2014/main" id="{B192F2BF-9FB6-350D-A766-A8537A4C6FAE}"/>
              </a:ext>
            </a:extLst>
          </p:cNvPr>
          <p:cNvSpPr>
            <a:spLocks noGrp="1"/>
          </p:cNvSpPr>
          <p:nvPr>
            <p:ph type="body" sz="quarter" idx="10"/>
          </p:nvPr>
        </p:nvSpPr>
        <p:spPr/>
        <p:txBody>
          <a:bodyPr>
            <a:normAutofit/>
          </a:bodyPr>
          <a:lstStyle/>
          <a:p>
            <a:r>
              <a:rPr lang="en-GB" dirty="0"/>
              <a:t>European Patent Office – lack of a technical implementation</a:t>
            </a:r>
            <a:endParaRPr lang="en-US" dirty="0"/>
          </a:p>
        </p:txBody>
      </p:sp>
    </p:spTree>
    <p:extLst>
      <p:ext uri="{BB962C8B-B14F-4D97-AF65-F5344CB8AC3E}">
        <p14:creationId xmlns:p14="http://schemas.microsoft.com/office/powerpoint/2010/main" val="2345641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0B12-BF34-2B78-9862-A5071018095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8CF7DD-3FE9-5437-6A4C-C30E8A945833}"/>
              </a:ext>
            </a:extLst>
          </p:cNvPr>
          <p:cNvSpPr>
            <a:spLocks noGrp="1"/>
          </p:cNvSpPr>
          <p:nvPr>
            <p:ph sz="half" idx="1"/>
          </p:nvPr>
        </p:nvSpPr>
        <p:spPr/>
        <p:txBody>
          <a:bodyPr>
            <a:normAutofit/>
          </a:bodyPr>
          <a:lstStyle/>
          <a:p>
            <a:r>
              <a:rPr lang="en-GB" dirty="0"/>
              <a:t>T 1425/21 (Training Distilled Machine Learning Models / Google)</a:t>
            </a:r>
          </a:p>
          <a:p>
            <a:endParaRPr lang="en-GB" dirty="0"/>
          </a:p>
          <a:p>
            <a:r>
              <a:rPr lang="en-GB" dirty="0"/>
              <a:t>The application claimed a method of</a:t>
            </a:r>
          </a:p>
          <a:p>
            <a:pPr lvl="1"/>
            <a:r>
              <a:rPr lang="en-GB" dirty="0"/>
              <a:t>Training a first machine learning model [on a classification task]</a:t>
            </a:r>
          </a:p>
          <a:p>
            <a:pPr lvl="1"/>
            <a:r>
              <a:rPr lang="en-GB" dirty="0"/>
              <a:t>Training a second machine learning model having a different architecture with fewer parameters so requiring less memory than the first, by</a:t>
            </a:r>
          </a:p>
          <a:p>
            <a:pPr lvl="2"/>
            <a:r>
              <a:rPr lang="en-GB" dirty="0"/>
              <a:t>Processing each training input to generate a target ‘soft’ output</a:t>
            </a:r>
          </a:p>
          <a:p>
            <a:pPr lvl="2"/>
            <a:r>
              <a:rPr lang="en-GB" dirty="0"/>
              <a:t>Training the second model for each training input to generate a soft output matching the target</a:t>
            </a:r>
          </a:p>
          <a:p>
            <a:pPr lvl="2"/>
            <a:r>
              <a:rPr lang="en-GB" dirty="0"/>
              <a:t>Wherein the soft scores satisfy a given equation</a:t>
            </a:r>
          </a:p>
          <a:p>
            <a:endParaRPr lang="en-GB" dirty="0"/>
          </a:p>
          <a:p>
            <a:r>
              <a:rPr lang="en-GB" dirty="0"/>
              <a:t>In essence, the method creates a second machine learning model that is smaller than the first, requiring less storage, while approximating its output</a:t>
            </a:r>
          </a:p>
        </p:txBody>
      </p:sp>
      <p:sp>
        <p:nvSpPr>
          <p:cNvPr id="4" name="Text Placeholder 3">
            <a:extLst>
              <a:ext uri="{FF2B5EF4-FFF2-40B4-BE49-F238E27FC236}">
                <a16:creationId xmlns:a16="http://schemas.microsoft.com/office/drawing/2014/main" id="{2A278026-1B91-BA2D-64A8-346C7ED13152}"/>
              </a:ext>
            </a:extLst>
          </p:cNvPr>
          <p:cNvSpPr>
            <a:spLocks noGrp="1"/>
          </p:cNvSpPr>
          <p:nvPr>
            <p:ph type="body" sz="quarter" idx="10"/>
          </p:nvPr>
        </p:nvSpPr>
        <p:spPr/>
        <p:txBody>
          <a:bodyPr>
            <a:normAutofit/>
          </a:bodyPr>
          <a:lstStyle/>
          <a:p>
            <a:r>
              <a:rPr lang="en-GB" dirty="0"/>
              <a:t>European Patent Office – performance across scope claimed</a:t>
            </a:r>
            <a:endParaRPr lang="en-US" dirty="0"/>
          </a:p>
        </p:txBody>
      </p:sp>
    </p:spTree>
    <p:extLst>
      <p:ext uri="{BB962C8B-B14F-4D97-AF65-F5344CB8AC3E}">
        <p14:creationId xmlns:p14="http://schemas.microsoft.com/office/powerpoint/2010/main" val="8610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C2200-1A31-8CE4-8007-189A812B934A}"/>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7424BE2-D589-A4CD-3DA4-90C03825044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4419" t="9878" r="9016" b="9178"/>
          <a:stretch>
            <a:fillRect/>
          </a:stretch>
        </p:blipFill>
        <p:spPr>
          <a:xfrm>
            <a:off x="1587348" y="1772817"/>
            <a:ext cx="9017304" cy="4384561"/>
          </a:xfrm>
          <a:prstGeom prst="rect">
            <a:avLst/>
          </a:prstGeom>
        </p:spPr>
      </p:pic>
      <p:sp>
        <p:nvSpPr>
          <p:cNvPr id="4" name="Text Placeholder 3">
            <a:extLst>
              <a:ext uri="{FF2B5EF4-FFF2-40B4-BE49-F238E27FC236}">
                <a16:creationId xmlns:a16="http://schemas.microsoft.com/office/drawing/2014/main" id="{92A49EDB-C411-49D0-EE2E-CBDDC84786B1}"/>
              </a:ext>
            </a:extLst>
          </p:cNvPr>
          <p:cNvSpPr>
            <a:spLocks noGrp="1"/>
          </p:cNvSpPr>
          <p:nvPr>
            <p:ph type="body" sz="quarter" idx="10"/>
          </p:nvPr>
        </p:nvSpPr>
        <p:spPr/>
        <p:txBody>
          <a:bodyPr/>
          <a:lstStyle/>
          <a:p>
            <a:r>
              <a:rPr lang="en-GB" dirty="0"/>
              <a:t>Trends at the European Patent Office – Timescales</a:t>
            </a:r>
          </a:p>
          <a:p>
            <a:endParaRPr lang="en-US" dirty="0"/>
          </a:p>
        </p:txBody>
      </p:sp>
      <p:sp>
        <p:nvSpPr>
          <p:cNvPr id="2" name="Content Placeholder 1">
            <a:extLst>
              <a:ext uri="{FF2B5EF4-FFF2-40B4-BE49-F238E27FC236}">
                <a16:creationId xmlns:a16="http://schemas.microsoft.com/office/drawing/2014/main" id="{D02BFE02-9BBC-4C8C-1FE2-569A1D4118A1}"/>
              </a:ext>
            </a:extLst>
          </p:cNvPr>
          <p:cNvSpPr txBox="1">
            <a:spLocks/>
          </p:cNvSpPr>
          <p:nvPr/>
        </p:nvSpPr>
        <p:spPr>
          <a:xfrm>
            <a:off x="440963" y="1235399"/>
            <a:ext cx="11222567" cy="5374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7EA9"/>
              </a:buClr>
              <a:buFont typeface="Arial" panose="020B0604020202020204" pitchFamily="34" charset="0"/>
              <a:buChar char="•"/>
              <a:defRPr sz="2000" kern="1200">
                <a:solidFill>
                  <a:srgbClr val="8D857D"/>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7EA9"/>
              </a:buClr>
              <a:buFont typeface="Arial" panose="020B0604020202020204" pitchFamily="34" charset="0"/>
              <a:buChar char="•"/>
              <a:defRPr sz="2000" kern="1200">
                <a:solidFill>
                  <a:srgbClr val="8D857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EA9"/>
              </a:buClr>
              <a:buFont typeface="Wingdings" pitchFamily="2" charset="2"/>
              <a:buChar char="§"/>
              <a:defRPr sz="1800" kern="1200">
                <a:solidFill>
                  <a:srgbClr val="8D857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EA9"/>
              </a:buClr>
              <a:buFont typeface="Arial" panose="020B0604020202020204" pitchFamily="34" charset="0"/>
              <a:buChar char="–"/>
              <a:defRPr sz="1800" kern="1200">
                <a:solidFill>
                  <a:srgbClr val="8D857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EA9"/>
              </a:buClr>
              <a:buFont typeface="Arial" panose="020B0604020202020204" pitchFamily="34" charset="0"/>
              <a:buChar char="»"/>
              <a:defRPr sz="1800" kern="1200">
                <a:solidFill>
                  <a:srgbClr val="8D85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Duration of examination – 25 months average</a:t>
            </a:r>
          </a:p>
          <a:p>
            <a:pPr lvl="1"/>
            <a:endParaRPr lang="en-US" dirty="0"/>
          </a:p>
        </p:txBody>
      </p:sp>
    </p:spTree>
    <p:extLst>
      <p:ext uri="{BB962C8B-B14F-4D97-AF65-F5344CB8AC3E}">
        <p14:creationId xmlns:p14="http://schemas.microsoft.com/office/powerpoint/2010/main" val="773640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4BFE0-B81B-8310-CEA6-6FE19F17EEE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7C8AE7-82FB-590C-D397-E0BBD7C3690F}"/>
              </a:ext>
            </a:extLst>
          </p:cNvPr>
          <p:cNvSpPr>
            <a:spLocks noGrp="1"/>
          </p:cNvSpPr>
          <p:nvPr>
            <p:ph sz="half" idx="1"/>
          </p:nvPr>
        </p:nvSpPr>
        <p:spPr/>
        <p:txBody>
          <a:bodyPr>
            <a:normAutofit fontScale="70000" lnSpcReduction="20000"/>
          </a:bodyPr>
          <a:lstStyle/>
          <a:p>
            <a:pPr marL="0" indent="0">
              <a:buNone/>
            </a:pPr>
            <a:r>
              <a:rPr lang="en-GB" dirty="0"/>
              <a:t>Claim at issue in T 1425/21</a:t>
            </a:r>
          </a:p>
          <a:p>
            <a:pPr marL="0" indent="0">
              <a:buNone/>
            </a:pPr>
            <a:endParaRPr lang="en-GB" dirty="0"/>
          </a:p>
          <a:p>
            <a:pPr marL="0" indent="0">
              <a:buNone/>
            </a:pPr>
            <a:r>
              <a:rPr lang="en-GB" dirty="0"/>
              <a:t>A method performed by one or more computers, the method comprising:</a:t>
            </a:r>
          </a:p>
          <a:p>
            <a:r>
              <a:rPr lang="en-GB" dirty="0"/>
              <a:t>training a first machine learning model, wherein the first machine learning model is configured to receive an input and generate a respective score for each of a plurality of classes representing a probability that the class is a classification of the input; and</a:t>
            </a:r>
          </a:p>
          <a:p>
            <a:r>
              <a:rPr lang="en-GB" dirty="0"/>
              <a:t>training a second machine learning model on a plurality of training inputs, wherein the second machine learning model is also configured to receive inputs and generate scores for the plurality of classes representing a probability that the class is a classification of the input, wherein the second machine learning model has a different architecture to the first machine learning model and has fewer parameters than the first machine learning model such that generating output from the second machine learning model requires less memory than generating output from the first machine learning model, the training comprising:</a:t>
            </a:r>
          </a:p>
          <a:p>
            <a:r>
              <a:rPr lang="en-GB" dirty="0"/>
              <a:t>processing each training input using the first machine learning model to generate a first target soft output for the training input; and</a:t>
            </a:r>
          </a:p>
          <a:p>
            <a:r>
              <a:rPr lang="en-GB" dirty="0"/>
              <a:t>training the second machine learning model to, for each of the training inputs, generate a soft output that matches the first target soft output for the training input, wherein the first target soft output and the soft output that matches the first target soft output comprises a respective soft score for each of the plurality of classes generated by a last layer of the respective machine learning model, and wherein each soft score satisfies:</a:t>
            </a:r>
          </a:p>
          <a:p>
            <a:pPr marL="0" indent="0">
              <a:buNone/>
            </a:pPr>
            <a:endParaRPr lang="en-GB" dirty="0"/>
          </a:p>
          <a:p>
            <a:pPr marL="0" indent="0">
              <a:buNone/>
            </a:pPr>
            <a:endParaRPr lang="en-GB" dirty="0"/>
          </a:p>
          <a:p>
            <a:pPr marL="0" indent="0">
              <a:buNone/>
            </a:pPr>
            <a:endParaRPr lang="en-GB" dirty="0"/>
          </a:p>
          <a:p>
            <a:r>
              <a:rPr lang="en-GB" dirty="0"/>
              <a:t>wherein qi is the score for a class </a:t>
            </a:r>
            <a:r>
              <a:rPr lang="en-GB" dirty="0" err="1"/>
              <a:t>i</a:t>
            </a:r>
            <a:r>
              <a:rPr lang="en-GB" dirty="0"/>
              <a:t>, zi is a weighted combination of outputs of a previous layer of the respective machine learning model received by the last layer, j ranges from 1 to a total number of classes in the plurality of classes, T is a temperature constant, and wherein to generate the soft scores, T is set to a higher value than used to generate scores for the classes after the respective machine learning model has been trained.</a:t>
            </a:r>
          </a:p>
        </p:txBody>
      </p:sp>
      <p:sp>
        <p:nvSpPr>
          <p:cNvPr id="4" name="Text Placeholder 3">
            <a:extLst>
              <a:ext uri="{FF2B5EF4-FFF2-40B4-BE49-F238E27FC236}">
                <a16:creationId xmlns:a16="http://schemas.microsoft.com/office/drawing/2014/main" id="{5F044DBB-AAE1-5541-3E05-E25FD372EEBC}"/>
              </a:ext>
            </a:extLst>
          </p:cNvPr>
          <p:cNvSpPr>
            <a:spLocks noGrp="1"/>
          </p:cNvSpPr>
          <p:nvPr>
            <p:ph type="body" sz="quarter" idx="10"/>
          </p:nvPr>
        </p:nvSpPr>
        <p:spPr/>
        <p:txBody>
          <a:bodyPr>
            <a:normAutofit/>
          </a:bodyPr>
          <a:lstStyle/>
          <a:p>
            <a:r>
              <a:rPr lang="en-GB" dirty="0"/>
              <a:t>European Patent Office – performance across scope claimed</a:t>
            </a:r>
            <a:endParaRPr lang="en-US" dirty="0"/>
          </a:p>
        </p:txBody>
      </p:sp>
      <p:pic>
        <p:nvPicPr>
          <p:cNvPr id="5" name="Picture 4">
            <a:extLst>
              <a:ext uri="{FF2B5EF4-FFF2-40B4-BE49-F238E27FC236}">
                <a16:creationId xmlns:a16="http://schemas.microsoft.com/office/drawing/2014/main" id="{93B21821-D9F2-381F-29AF-EFA0AB115863}"/>
              </a:ext>
            </a:extLst>
          </p:cNvPr>
          <p:cNvPicPr>
            <a:picLocks noChangeAspect="1"/>
          </p:cNvPicPr>
          <p:nvPr/>
        </p:nvPicPr>
        <p:blipFill>
          <a:blip r:embed="rId3"/>
          <a:stretch>
            <a:fillRect/>
          </a:stretch>
        </p:blipFill>
        <p:spPr>
          <a:xfrm>
            <a:off x="3215680" y="4077072"/>
            <a:ext cx="1749527" cy="576064"/>
          </a:xfrm>
          <a:prstGeom prst="rect">
            <a:avLst/>
          </a:prstGeom>
        </p:spPr>
      </p:pic>
    </p:spTree>
    <p:extLst>
      <p:ext uri="{BB962C8B-B14F-4D97-AF65-F5344CB8AC3E}">
        <p14:creationId xmlns:p14="http://schemas.microsoft.com/office/powerpoint/2010/main" val="3973656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8B638-AD75-D371-71D4-EE2076783F1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5BA7EB-FA15-8F90-BBB9-824C5D2F2C1F}"/>
              </a:ext>
            </a:extLst>
          </p:cNvPr>
          <p:cNvSpPr>
            <a:spLocks noGrp="1"/>
          </p:cNvSpPr>
          <p:nvPr>
            <p:ph sz="half" idx="1"/>
          </p:nvPr>
        </p:nvSpPr>
        <p:spPr/>
        <p:txBody>
          <a:bodyPr>
            <a:normAutofit fontScale="92500" lnSpcReduction="10000"/>
          </a:bodyPr>
          <a:lstStyle/>
          <a:p>
            <a:r>
              <a:rPr lang="en-GB" dirty="0"/>
              <a:t>The Board of Appeal noted that the novel features (in fact, </a:t>
            </a:r>
            <a:r>
              <a:rPr lang="en-GB" u="sng" dirty="0"/>
              <a:t>all</a:t>
            </a:r>
            <a:r>
              <a:rPr lang="en-GB" dirty="0"/>
              <a:t> of the features) relate to a mathematical method which cannot contribute to the assessment of inventive step unless having a causal link to a technical effect</a:t>
            </a:r>
          </a:p>
          <a:p>
            <a:endParaRPr lang="en-GB" dirty="0"/>
          </a:p>
          <a:p>
            <a:r>
              <a:rPr lang="en-GB" dirty="0"/>
              <a:t>Applicant argued that there is such a link – the reduced size model requires lower memory </a:t>
            </a:r>
          </a:p>
          <a:p>
            <a:endParaRPr lang="en-GB" dirty="0"/>
          </a:p>
          <a:p>
            <a:r>
              <a:rPr lang="en-GB" dirty="0"/>
              <a:t>However, it was found that a reduction in memory or computational requirements of a machine learning model is insufficient, by itself, to establish a technical effect</a:t>
            </a:r>
          </a:p>
          <a:p>
            <a:pPr lvl="1"/>
            <a:r>
              <a:rPr lang="en-GB" dirty="0"/>
              <a:t>One has to consider the performance of the “reduced” learning model</a:t>
            </a:r>
          </a:p>
          <a:p>
            <a:pPr lvl="1"/>
            <a:endParaRPr lang="en-GB" dirty="0"/>
          </a:p>
          <a:p>
            <a:r>
              <a:rPr lang="en-GB" i="1" dirty="0"/>
              <a:t>“It is not credible in general that any model with fewer parameters can be as accurate as the more complex one it is meant to replace.”  </a:t>
            </a:r>
            <a:endParaRPr lang="en-GB" dirty="0"/>
          </a:p>
          <a:p>
            <a:endParaRPr lang="en-GB" dirty="0"/>
          </a:p>
          <a:p>
            <a:r>
              <a:rPr lang="en-GB" dirty="0"/>
              <a:t>Failed to provide an inventive step across the entire scope of the claim – application refused for lacking an inventive step</a:t>
            </a:r>
          </a:p>
        </p:txBody>
      </p:sp>
      <p:sp>
        <p:nvSpPr>
          <p:cNvPr id="4" name="Text Placeholder 3">
            <a:extLst>
              <a:ext uri="{FF2B5EF4-FFF2-40B4-BE49-F238E27FC236}">
                <a16:creationId xmlns:a16="http://schemas.microsoft.com/office/drawing/2014/main" id="{DFFFEDDB-35F2-A1A3-4D0C-E09DA919711E}"/>
              </a:ext>
            </a:extLst>
          </p:cNvPr>
          <p:cNvSpPr>
            <a:spLocks noGrp="1"/>
          </p:cNvSpPr>
          <p:nvPr>
            <p:ph type="body" sz="quarter" idx="10"/>
          </p:nvPr>
        </p:nvSpPr>
        <p:spPr/>
        <p:txBody>
          <a:bodyPr>
            <a:normAutofit/>
          </a:bodyPr>
          <a:lstStyle/>
          <a:p>
            <a:r>
              <a:rPr lang="en-GB" dirty="0"/>
              <a:t>European Patent Office – performance across scope claimed</a:t>
            </a:r>
            <a:endParaRPr lang="en-US" dirty="0"/>
          </a:p>
        </p:txBody>
      </p:sp>
    </p:spTree>
    <p:extLst>
      <p:ext uri="{BB962C8B-B14F-4D97-AF65-F5344CB8AC3E}">
        <p14:creationId xmlns:p14="http://schemas.microsoft.com/office/powerpoint/2010/main" val="669053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BB9D-32E6-906D-380C-2BA21350436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D79D48-ED57-7374-B8B6-A86F36F8671B}"/>
              </a:ext>
            </a:extLst>
          </p:cNvPr>
          <p:cNvSpPr>
            <a:spLocks noGrp="1"/>
          </p:cNvSpPr>
          <p:nvPr>
            <p:ph sz="half" idx="1"/>
          </p:nvPr>
        </p:nvSpPr>
        <p:spPr/>
        <p:txBody>
          <a:bodyPr>
            <a:normAutofit lnSpcReduction="10000"/>
          </a:bodyPr>
          <a:lstStyle/>
          <a:p>
            <a:r>
              <a:rPr lang="en-GB" dirty="0"/>
              <a:t>T1193/23 (Use of AI during proceedings)</a:t>
            </a:r>
          </a:p>
          <a:p>
            <a:endParaRPr lang="en-GB" dirty="0"/>
          </a:p>
          <a:p>
            <a:r>
              <a:rPr lang="en-GB" dirty="0"/>
              <a:t>During appeal oral proceedings responses from ChatGPT were verbally submitted to the hearing, to support interpretation of technical terms</a:t>
            </a:r>
          </a:p>
          <a:p>
            <a:endParaRPr lang="en-GB" dirty="0"/>
          </a:p>
          <a:p>
            <a:r>
              <a:rPr lang="en-GB" dirty="0"/>
              <a:t>Extract from the decision:</a:t>
            </a:r>
          </a:p>
          <a:p>
            <a:pPr lvl="1"/>
            <a:r>
              <a:rPr lang="en-GB" sz="1800" i="1" dirty="0"/>
              <a:t>"The general increase in the spread and use of chatbots based on language models ('large language models') and/or 'artificial intelligence' alone does not justify the assumption that a received answer - which is based on training data unknown to the user and can also depend sensitively on the context and the exact formulation of the question(s) - necessarily correctly reflects the expert's understanding of the respective technical field (at the relevant time).“</a:t>
            </a:r>
          </a:p>
          <a:p>
            <a:pPr lvl="1"/>
            <a:endParaRPr lang="en-GB" sz="1800" i="1" dirty="0"/>
          </a:p>
          <a:p>
            <a:r>
              <a:rPr lang="en-GB" dirty="0"/>
              <a:t>A general-purpose LLM cannot be relied on to verify the knowledge of the skilled person</a:t>
            </a:r>
          </a:p>
          <a:p>
            <a:pPr lvl="1"/>
            <a:endParaRPr lang="en-GB" dirty="0"/>
          </a:p>
          <a:p>
            <a:r>
              <a:rPr lang="en-GB" dirty="0"/>
              <a:t>Appropriate technical literature should be used instead</a:t>
            </a:r>
          </a:p>
        </p:txBody>
      </p:sp>
      <p:sp>
        <p:nvSpPr>
          <p:cNvPr id="4" name="Text Placeholder 3">
            <a:extLst>
              <a:ext uri="{FF2B5EF4-FFF2-40B4-BE49-F238E27FC236}">
                <a16:creationId xmlns:a16="http://schemas.microsoft.com/office/drawing/2014/main" id="{86E16CF5-4659-3EA6-AC7E-5FD770CEE280}"/>
              </a:ext>
            </a:extLst>
          </p:cNvPr>
          <p:cNvSpPr>
            <a:spLocks noGrp="1"/>
          </p:cNvSpPr>
          <p:nvPr>
            <p:ph type="body" sz="quarter" idx="10"/>
          </p:nvPr>
        </p:nvSpPr>
        <p:spPr/>
        <p:txBody>
          <a:bodyPr>
            <a:normAutofit/>
          </a:bodyPr>
          <a:lstStyle/>
          <a:p>
            <a:r>
              <a:rPr lang="en-GB" dirty="0"/>
              <a:t>European Patent Office – use of AI in proceedings</a:t>
            </a:r>
            <a:endParaRPr lang="en-US" dirty="0"/>
          </a:p>
        </p:txBody>
      </p:sp>
    </p:spTree>
    <p:extLst>
      <p:ext uri="{BB962C8B-B14F-4D97-AF65-F5344CB8AC3E}">
        <p14:creationId xmlns:p14="http://schemas.microsoft.com/office/powerpoint/2010/main" val="2284077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778F8-16CC-753C-DFFC-6BB6A6F7C2D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A68D1E-8E18-D2F4-AC33-47C9CB1D5CBD}"/>
              </a:ext>
            </a:extLst>
          </p:cNvPr>
          <p:cNvSpPr>
            <a:spLocks noGrp="1"/>
          </p:cNvSpPr>
          <p:nvPr>
            <p:ph sz="half" idx="1"/>
          </p:nvPr>
        </p:nvSpPr>
        <p:spPr/>
        <p:txBody>
          <a:bodyPr>
            <a:normAutofit/>
          </a:bodyPr>
          <a:lstStyle/>
          <a:p>
            <a:r>
              <a:rPr lang="en-GB" dirty="0"/>
              <a:t>Ensure the machine learning model is tied to a specific technical implementation</a:t>
            </a:r>
          </a:p>
          <a:p>
            <a:pPr lvl="1"/>
            <a:r>
              <a:rPr lang="en-GB" dirty="0"/>
              <a:t>If the invention really lies at the ML model level, this may mean the applicant is forced to pick a selection of use-cases and file divisionals to cover off the key commercial uses</a:t>
            </a:r>
          </a:p>
          <a:p>
            <a:endParaRPr lang="en-GB" dirty="0"/>
          </a:p>
          <a:p>
            <a:r>
              <a:rPr lang="en-GB" dirty="0"/>
              <a:t>Ensure the specification contains a description of a model that can be used</a:t>
            </a:r>
          </a:p>
          <a:p>
            <a:pPr lvl="1"/>
            <a:r>
              <a:rPr lang="en-GB" dirty="0"/>
              <a:t>Include detail of the architecture (may only need a very broad statement – depends on where the invention lies)</a:t>
            </a:r>
          </a:p>
          <a:p>
            <a:pPr lvl="1"/>
            <a:r>
              <a:rPr lang="en-GB" dirty="0"/>
              <a:t>Include detail of a training process and suitable training data</a:t>
            </a:r>
          </a:p>
          <a:p>
            <a:endParaRPr lang="en-GB" dirty="0"/>
          </a:p>
          <a:p>
            <a:r>
              <a:rPr lang="en-GB" dirty="0"/>
              <a:t>Ensure that the alleged technical benefits are supported across the entire claim scope</a:t>
            </a:r>
          </a:p>
          <a:p>
            <a:endParaRPr lang="en-GB" dirty="0"/>
          </a:p>
          <a:p>
            <a:r>
              <a:rPr lang="en-GB" dirty="0"/>
              <a:t>Don’t use ChatGPT to supply argumentation during hearings</a:t>
            </a:r>
          </a:p>
        </p:txBody>
      </p:sp>
      <p:sp>
        <p:nvSpPr>
          <p:cNvPr id="4" name="Text Placeholder 3">
            <a:extLst>
              <a:ext uri="{FF2B5EF4-FFF2-40B4-BE49-F238E27FC236}">
                <a16:creationId xmlns:a16="http://schemas.microsoft.com/office/drawing/2014/main" id="{50C81700-AE11-EF9A-BB06-660BFF68E837}"/>
              </a:ext>
            </a:extLst>
          </p:cNvPr>
          <p:cNvSpPr>
            <a:spLocks noGrp="1"/>
          </p:cNvSpPr>
          <p:nvPr>
            <p:ph type="body" sz="quarter" idx="10"/>
          </p:nvPr>
        </p:nvSpPr>
        <p:spPr/>
        <p:txBody>
          <a:bodyPr>
            <a:normAutofit/>
          </a:bodyPr>
          <a:lstStyle/>
          <a:p>
            <a:r>
              <a:rPr lang="en-GB" dirty="0"/>
              <a:t>Key points</a:t>
            </a:r>
            <a:endParaRPr lang="en-US" dirty="0"/>
          </a:p>
        </p:txBody>
      </p:sp>
    </p:spTree>
    <p:extLst>
      <p:ext uri="{BB962C8B-B14F-4D97-AF65-F5344CB8AC3E}">
        <p14:creationId xmlns:p14="http://schemas.microsoft.com/office/powerpoint/2010/main" val="3190650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C80BF-956B-774C-3ADE-10D69DAC01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983D9A-06DD-42EA-B124-45DC041D82D7}"/>
              </a:ext>
            </a:extLst>
          </p:cNvPr>
          <p:cNvSpPr>
            <a:spLocks noGrp="1"/>
          </p:cNvSpPr>
          <p:nvPr>
            <p:ph type="ctrTitle"/>
          </p:nvPr>
        </p:nvSpPr>
        <p:spPr/>
        <p:txBody>
          <a:bodyPr/>
          <a:lstStyle/>
          <a:p>
            <a:r>
              <a:rPr lang="en-GB" dirty="0"/>
              <a:t>Position in the UK</a:t>
            </a:r>
          </a:p>
        </p:txBody>
      </p:sp>
    </p:spTree>
    <p:extLst>
      <p:ext uri="{BB962C8B-B14F-4D97-AF65-F5344CB8AC3E}">
        <p14:creationId xmlns:p14="http://schemas.microsoft.com/office/powerpoint/2010/main" val="1500625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6FA3A-D6A6-5EE1-7B68-E9D9291ECA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29328F-D3A9-E1F8-92FE-403D9C42B028}"/>
              </a:ext>
            </a:extLst>
          </p:cNvPr>
          <p:cNvSpPr>
            <a:spLocks noGrp="1"/>
          </p:cNvSpPr>
          <p:nvPr>
            <p:ph sz="half" idx="1"/>
          </p:nvPr>
        </p:nvSpPr>
        <p:spPr/>
        <p:txBody>
          <a:bodyPr>
            <a:normAutofit lnSpcReduction="10000"/>
          </a:bodyPr>
          <a:lstStyle/>
          <a:p>
            <a:r>
              <a:rPr lang="en-GB" dirty="0"/>
              <a:t>Emotional Perception AI Limited v Comptroller General of Patents, currently on appeal to the UK Supreme Court</a:t>
            </a:r>
          </a:p>
          <a:p>
            <a:endParaRPr lang="en-GB" dirty="0"/>
          </a:p>
          <a:p>
            <a:r>
              <a:rPr lang="en-GB" dirty="0"/>
              <a:t>Claimed matter relates to a system and method for recommending media tracks to users, using an Artificial Neural Network (ANN) trained to perceive semantic similarity of media</a:t>
            </a:r>
          </a:p>
          <a:p>
            <a:pPr lvl="1"/>
            <a:r>
              <a:rPr lang="en-GB" dirty="0"/>
              <a:t>The invention was assessed to lie in the training and implementation of the ANN</a:t>
            </a:r>
          </a:p>
          <a:p>
            <a:pPr lvl="1"/>
            <a:r>
              <a:rPr lang="en-GB" dirty="0"/>
              <a:t>The UKIPO refused the application on the basis that this lies solely in a program for a computer (so is excluded from patentability in the UK) </a:t>
            </a:r>
          </a:p>
          <a:p>
            <a:pPr lvl="2"/>
            <a:r>
              <a:rPr lang="en-GB" i="1" dirty="0"/>
              <a:t>“The ANN-based system for providing semantically similar file recommendations is not technical in nature”</a:t>
            </a:r>
          </a:p>
          <a:p>
            <a:endParaRPr lang="en-GB" dirty="0"/>
          </a:p>
          <a:p>
            <a:r>
              <a:rPr lang="en-GB" dirty="0"/>
              <a:t>This was appealed to the UK’s High Court, which overturned the decision, finding that since an ANN can be embodied in hardware, inventions implemented using ANNs should not be excluded as relating to computer programs</a:t>
            </a:r>
          </a:p>
          <a:p>
            <a:pPr lvl="1"/>
            <a:endParaRPr lang="en-GB" dirty="0"/>
          </a:p>
        </p:txBody>
      </p:sp>
      <p:sp>
        <p:nvSpPr>
          <p:cNvPr id="4" name="Text Placeholder 3">
            <a:extLst>
              <a:ext uri="{FF2B5EF4-FFF2-40B4-BE49-F238E27FC236}">
                <a16:creationId xmlns:a16="http://schemas.microsoft.com/office/drawing/2014/main" id="{5EB9864F-8AA3-EE59-0CA7-CF3E3860503C}"/>
              </a:ext>
            </a:extLst>
          </p:cNvPr>
          <p:cNvSpPr>
            <a:spLocks noGrp="1"/>
          </p:cNvSpPr>
          <p:nvPr>
            <p:ph type="body" sz="quarter" idx="10"/>
          </p:nvPr>
        </p:nvSpPr>
        <p:spPr/>
        <p:txBody>
          <a:bodyPr>
            <a:normAutofit/>
          </a:bodyPr>
          <a:lstStyle/>
          <a:p>
            <a:r>
              <a:rPr lang="en-GB" dirty="0"/>
              <a:t>United Kingdom - position on machine-learning inventions</a:t>
            </a:r>
            <a:endParaRPr lang="en-US" dirty="0"/>
          </a:p>
        </p:txBody>
      </p:sp>
    </p:spTree>
    <p:extLst>
      <p:ext uri="{BB962C8B-B14F-4D97-AF65-F5344CB8AC3E}">
        <p14:creationId xmlns:p14="http://schemas.microsoft.com/office/powerpoint/2010/main" val="677746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C92E0-F60F-177F-B941-F5E0EE389BC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AC89F1-93F9-02C4-16A2-1710A07FE675}"/>
              </a:ext>
            </a:extLst>
          </p:cNvPr>
          <p:cNvSpPr>
            <a:spLocks noGrp="1"/>
          </p:cNvSpPr>
          <p:nvPr>
            <p:ph sz="half" idx="1"/>
          </p:nvPr>
        </p:nvSpPr>
        <p:spPr/>
        <p:txBody>
          <a:bodyPr>
            <a:normAutofit/>
          </a:bodyPr>
          <a:lstStyle/>
          <a:p>
            <a:r>
              <a:rPr lang="en-GB" dirty="0"/>
              <a:t>This was subsequently overturned again by the UK Court of  Appeal</a:t>
            </a:r>
          </a:p>
          <a:p>
            <a:endParaRPr lang="en-GB" dirty="0"/>
          </a:p>
          <a:p>
            <a:r>
              <a:rPr lang="en-GB" dirty="0"/>
              <a:t>For the second time in 18 months, the UKIPO edited its guidelines on patentability of AI inventions to reverse the outcome of its list of worked examples </a:t>
            </a:r>
          </a:p>
          <a:p>
            <a:endParaRPr lang="en-GB" dirty="0"/>
          </a:p>
          <a:p>
            <a:r>
              <a:rPr lang="en-GB" dirty="0"/>
              <a:t>The decision is now under appeal again with the UK’s Supreme Court – we await the decision</a:t>
            </a:r>
          </a:p>
          <a:p>
            <a:endParaRPr lang="en-GB" dirty="0"/>
          </a:p>
          <a:p>
            <a:r>
              <a:rPr lang="en-GB" dirty="0"/>
              <a:t>A positive decision from the Supreme Court might again reverse the UK’s position – opening up the UK as a great venue for AI-related patents</a:t>
            </a:r>
          </a:p>
          <a:p>
            <a:endParaRPr lang="en-GB" dirty="0"/>
          </a:p>
          <a:p>
            <a:r>
              <a:rPr lang="en-GB" dirty="0"/>
              <a:t>Watch this space…</a:t>
            </a:r>
          </a:p>
          <a:p>
            <a:endParaRPr lang="en-GB" dirty="0"/>
          </a:p>
          <a:p>
            <a:endParaRPr lang="en-GB" dirty="0"/>
          </a:p>
          <a:p>
            <a:endParaRPr lang="en-GB" dirty="0"/>
          </a:p>
          <a:p>
            <a:endParaRPr lang="en-GB" dirty="0"/>
          </a:p>
          <a:p>
            <a:endParaRPr lang="en-GB" dirty="0"/>
          </a:p>
          <a:p>
            <a:pPr lvl="1"/>
            <a:endParaRPr lang="en-GB" dirty="0"/>
          </a:p>
          <a:p>
            <a:endParaRPr lang="en-GB" dirty="0"/>
          </a:p>
          <a:p>
            <a:endParaRPr lang="en-GB" dirty="0"/>
          </a:p>
          <a:p>
            <a:pPr lvl="1"/>
            <a:endParaRPr lang="en-GB" dirty="0"/>
          </a:p>
        </p:txBody>
      </p:sp>
      <p:sp>
        <p:nvSpPr>
          <p:cNvPr id="4" name="Text Placeholder 3">
            <a:extLst>
              <a:ext uri="{FF2B5EF4-FFF2-40B4-BE49-F238E27FC236}">
                <a16:creationId xmlns:a16="http://schemas.microsoft.com/office/drawing/2014/main" id="{210D1174-514F-E3D4-EADD-ADFBB558BC58}"/>
              </a:ext>
            </a:extLst>
          </p:cNvPr>
          <p:cNvSpPr>
            <a:spLocks noGrp="1"/>
          </p:cNvSpPr>
          <p:nvPr>
            <p:ph type="body" sz="quarter" idx="10"/>
          </p:nvPr>
        </p:nvSpPr>
        <p:spPr/>
        <p:txBody>
          <a:bodyPr>
            <a:normAutofit/>
          </a:bodyPr>
          <a:lstStyle/>
          <a:p>
            <a:r>
              <a:rPr lang="en-GB" dirty="0"/>
              <a:t>United Kingdom - position on machine-learning inventions</a:t>
            </a:r>
            <a:endParaRPr lang="en-US" dirty="0"/>
          </a:p>
        </p:txBody>
      </p:sp>
    </p:spTree>
    <p:extLst>
      <p:ext uri="{BB962C8B-B14F-4D97-AF65-F5344CB8AC3E}">
        <p14:creationId xmlns:p14="http://schemas.microsoft.com/office/powerpoint/2010/main" val="1273344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31ED8-B663-8C35-761F-E30A3AC14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5670BD-1E4F-BF3A-9ECF-B41367742383}"/>
              </a:ext>
            </a:extLst>
          </p:cNvPr>
          <p:cNvSpPr>
            <a:spLocks noGrp="1"/>
          </p:cNvSpPr>
          <p:nvPr>
            <p:ph type="ctrTitle"/>
          </p:nvPr>
        </p:nvSpPr>
        <p:spPr/>
        <p:txBody>
          <a:bodyPr/>
          <a:lstStyle/>
          <a:p>
            <a:r>
              <a:rPr lang="en-GB" dirty="0"/>
              <a:t>Position in the United States</a:t>
            </a:r>
          </a:p>
        </p:txBody>
      </p:sp>
    </p:spTree>
    <p:extLst>
      <p:ext uri="{BB962C8B-B14F-4D97-AF65-F5344CB8AC3E}">
        <p14:creationId xmlns:p14="http://schemas.microsoft.com/office/powerpoint/2010/main" val="4098956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9E476-D1D2-7252-F5F8-6AB0F2142E3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28AF3C-6FDC-DFF7-1F68-1DC859A8807C}"/>
              </a:ext>
            </a:extLst>
          </p:cNvPr>
          <p:cNvSpPr>
            <a:spLocks noGrp="1"/>
          </p:cNvSpPr>
          <p:nvPr>
            <p:ph sz="half" idx="1"/>
          </p:nvPr>
        </p:nvSpPr>
        <p:spPr/>
        <p:txBody>
          <a:bodyPr>
            <a:normAutofit/>
          </a:bodyPr>
          <a:lstStyle/>
          <a:p>
            <a:r>
              <a:rPr lang="en-GB" dirty="0"/>
              <a:t>U.S. Appl. No. 16/319,040 (DeepMind Technologies Ltd) relates to a method of training an ML model, the method being said to reduce storage capacity, complexity, and to retain knowledge of previous tasks</a:t>
            </a:r>
          </a:p>
          <a:p>
            <a:endParaRPr lang="en-GB" dirty="0"/>
          </a:p>
          <a:p>
            <a:r>
              <a:rPr lang="en-GB" dirty="0"/>
              <a:t>The PTAB previously issued a rejection that [paraphrasing] </a:t>
            </a:r>
            <a:r>
              <a:rPr lang="en-GB" i="1" dirty="0"/>
              <a:t>the claims recite a mathematical calculation, with no additional elements that integrate it into a practical application</a:t>
            </a:r>
          </a:p>
          <a:p>
            <a:endParaRPr lang="en-GB" i="1" dirty="0"/>
          </a:p>
          <a:p>
            <a:r>
              <a:rPr lang="en-GB" dirty="0"/>
              <a:t>USPTO Director John A Squires convened the Appeals Review Panel, which issued a decision on September 26</a:t>
            </a:r>
            <a:r>
              <a:rPr lang="en-GB" baseline="30000" dirty="0"/>
              <a:t>th</a:t>
            </a:r>
            <a:r>
              <a:rPr lang="en-GB" dirty="0"/>
              <a:t>, reversing the PTAB</a:t>
            </a:r>
          </a:p>
          <a:p>
            <a:endParaRPr lang="en-GB" dirty="0"/>
          </a:p>
          <a:p>
            <a:r>
              <a:rPr lang="en-GB" dirty="0"/>
              <a:t>While the claims may recite an abstract idea, they reflect improvements to computer functionality</a:t>
            </a:r>
          </a:p>
        </p:txBody>
      </p:sp>
      <p:sp>
        <p:nvSpPr>
          <p:cNvPr id="4" name="Text Placeholder 3">
            <a:extLst>
              <a:ext uri="{FF2B5EF4-FFF2-40B4-BE49-F238E27FC236}">
                <a16:creationId xmlns:a16="http://schemas.microsoft.com/office/drawing/2014/main" id="{668992CA-16B6-4CF0-D799-E35EB7659B0E}"/>
              </a:ext>
            </a:extLst>
          </p:cNvPr>
          <p:cNvSpPr>
            <a:spLocks noGrp="1"/>
          </p:cNvSpPr>
          <p:nvPr>
            <p:ph type="body" sz="quarter" idx="10"/>
          </p:nvPr>
        </p:nvSpPr>
        <p:spPr/>
        <p:txBody>
          <a:bodyPr>
            <a:normAutofit/>
          </a:bodyPr>
          <a:lstStyle/>
          <a:p>
            <a:r>
              <a:rPr lang="en-GB" dirty="0"/>
              <a:t>United States - </a:t>
            </a:r>
            <a:r>
              <a:rPr lang="en-GB" i="1" dirty="0"/>
              <a:t>Ex </a:t>
            </a:r>
            <a:r>
              <a:rPr lang="en-GB" i="1" dirty="0" err="1"/>
              <a:t>Parte</a:t>
            </a:r>
            <a:r>
              <a:rPr lang="en-GB" i="1" dirty="0"/>
              <a:t> Desjardins et al.,</a:t>
            </a:r>
            <a:endParaRPr lang="en-US" i="1" dirty="0"/>
          </a:p>
        </p:txBody>
      </p:sp>
    </p:spTree>
    <p:extLst>
      <p:ext uri="{BB962C8B-B14F-4D97-AF65-F5344CB8AC3E}">
        <p14:creationId xmlns:p14="http://schemas.microsoft.com/office/powerpoint/2010/main" val="374730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1B47B-9A4A-AE33-D0BE-19F0C1C3359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6C0989-B7EA-A931-BD12-B50D49183518}"/>
              </a:ext>
            </a:extLst>
          </p:cNvPr>
          <p:cNvSpPr>
            <a:spLocks noGrp="1"/>
          </p:cNvSpPr>
          <p:nvPr>
            <p:ph sz="half" idx="1"/>
          </p:nvPr>
        </p:nvSpPr>
        <p:spPr/>
        <p:txBody>
          <a:bodyPr>
            <a:normAutofit/>
          </a:bodyPr>
          <a:lstStyle/>
          <a:p>
            <a:r>
              <a:rPr lang="en-GB" dirty="0"/>
              <a:t>The decision makes a policy statement that </a:t>
            </a:r>
            <a:r>
              <a:rPr lang="en-GB" i="1" dirty="0"/>
              <a:t>“categorically excluding AI innovations from patent protection in the United States jeopardizes America’s leadership in this critical emerging technology”</a:t>
            </a:r>
          </a:p>
          <a:p>
            <a:endParaRPr lang="en-GB" i="1" dirty="0"/>
          </a:p>
          <a:p>
            <a:r>
              <a:rPr lang="en-GB" b="1" dirty="0"/>
              <a:t>Interested to hear views on whether this marks a significant change in USTPO practice</a:t>
            </a:r>
          </a:p>
          <a:p>
            <a:endParaRPr lang="en-GB" b="1" dirty="0"/>
          </a:p>
        </p:txBody>
      </p:sp>
      <p:sp>
        <p:nvSpPr>
          <p:cNvPr id="4" name="Text Placeholder 3">
            <a:extLst>
              <a:ext uri="{FF2B5EF4-FFF2-40B4-BE49-F238E27FC236}">
                <a16:creationId xmlns:a16="http://schemas.microsoft.com/office/drawing/2014/main" id="{8A91CE99-7B98-B1B3-536B-F4C7E7EDCDF3}"/>
              </a:ext>
            </a:extLst>
          </p:cNvPr>
          <p:cNvSpPr>
            <a:spLocks noGrp="1"/>
          </p:cNvSpPr>
          <p:nvPr>
            <p:ph type="body" sz="quarter" idx="10"/>
          </p:nvPr>
        </p:nvSpPr>
        <p:spPr/>
        <p:txBody>
          <a:bodyPr>
            <a:normAutofit/>
          </a:bodyPr>
          <a:lstStyle/>
          <a:p>
            <a:r>
              <a:rPr lang="en-GB" dirty="0"/>
              <a:t>United States - </a:t>
            </a:r>
            <a:r>
              <a:rPr lang="en-GB" i="1" dirty="0"/>
              <a:t>Ex </a:t>
            </a:r>
            <a:r>
              <a:rPr lang="en-GB" i="1" dirty="0" err="1"/>
              <a:t>Parte</a:t>
            </a:r>
            <a:r>
              <a:rPr lang="en-GB" i="1" dirty="0"/>
              <a:t> Desjardins et al.,</a:t>
            </a:r>
            <a:endParaRPr lang="en-US" i="1" dirty="0"/>
          </a:p>
        </p:txBody>
      </p:sp>
    </p:spTree>
    <p:extLst>
      <p:ext uri="{BB962C8B-B14F-4D97-AF65-F5344CB8AC3E}">
        <p14:creationId xmlns:p14="http://schemas.microsoft.com/office/powerpoint/2010/main" val="192003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4610C-779D-6BB9-451B-FD05C50440D3}"/>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576C0A0-21A5-6A51-9264-FA4000F7501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25885" t="-4" r="-31726" b="-811"/>
          <a:stretch>
            <a:fillRect/>
          </a:stretch>
        </p:blipFill>
        <p:spPr>
          <a:xfrm>
            <a:off x="1592444" y="1844824"/>
            <a:ext cx="9007110" cy="3992551"/>
          </a:xfrm>
        </p:spPr>
      </p:pic>
      <p:sp>
        <p:nvSpPr>
          <p:cNvPr id="4" name="Text Placeholder 3">
            <a:extLst>
              <a:ext uri="{FF2B5EF4-FFF2-40B4-BE49-F238E27FC236}">
                <a16:creationId xmlns:a16="http://schemas.microsoft.com/office/drawing/2014/main" id="{74358DE6-C10C-E455-C66A-5D572D936983}"/>
              </a:ext>
            </a:extLst>
          </p:cNvPr>
          <p:cNvSpPr>
            <a:spLocks noGrp="1"/>
          </p:cNvSpPr>
          <p:nvPr>
            <p:ph type="body" sz="quarter" idx="10"/>
          </p:nvPr>
        </p:nvSpPr>
        <p:spPr/>
        <p:txBody>
          <a:bodyPr/>
          <a:lstStyle/>
          <a:p>
            <a:r>
              <a:rPr lang="en-GB" dirty="0"/>
              <a:t>Trends at the European Patent Office – Technology trends</a:t>
            </a:r>
          </a:p>
          <a:p>
            <a:endParaRPr lang="en-US" dirty="0"/>
          </a:p>
        </p:txBody>
      </p:sp>
      <p:sp>
        <p:nvSpPr>
          <p:cNvPr id="6" name="Content Placeholder 1">
            <a:extLst>
              <a:ext uri="{FF2B5EF4-FFF2-40B4-BE49-F238E27FC236}">
                <a16:creationId xmlns:a16="http://schemas.microsoft.com/office/drawing/2014/main" id="{7C85763F-8B65-6CDE-EBC2-B7B61CBCA83B}"/>
              </a:ext>
            </a:extLst>
          </p:cNvPr>
          <p:cNvSpPr txBox="1">
            <a:spLocks/>
          </p:cNvSpPr>
          <p:nvPr/>
        </p:nvSpPr>
        <p:spPr>
          <a:xfrm>
            <a:off x="440963" y="1235399"/>
            <a:ext cx="11222567" cy="5374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7EA9"/>
              </a:buClr>
              <a:buFont typeface="Arial" panose="020B0604020202020204" pitchFamily="34" charset="0"/>
              <a:buChar char="•"/>
              <a:defRPr sz="2000" kern="1200">
                <a:solidFill>
                  <a:srgbClr val="8D857D"/>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7EA9"/>
              </a:buClr>
              <a:buFont typeface="Arial" panose="020B0604020202020204" pitchFamily="34" charset="0"/>
              <a:buChar char="•"/>
              <a:defRPr sz="2000" kern="1200">
                <a:solidFill>
                  <a:srgbClr val="8D857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EA9"/>
              </a:buClr>
              <a:buFont typeface="Wingdings" pitchFamily="2" charset="2"/>
              <a:buChar char="§"/>
              <a:defRPr sz="1800" kern="1200">
                <a:solidFill>
                  <a:srgbClr val="8D857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EA9"/>
              </a:buClr>
              <a:buFont typeface="Arial" panose="020B0604020202020204" pitchFamily="34" charset="0"/>
              <a:buChar char="–"/>
              <a:defRPr sz="1800" kern="1200">
                <a:solidFill>
                  <a:srgbClr val="8D857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EA9"/>
              </a:buClr>
              <a:buFont typeface="Arial" panose="020B0604020202020204" pitchFamily="34" charset="0"/>
              <a:buChar char="»"/>
              <a:defRPr sz="1800" kern="1200">
                <a:solidFill>
                  <a:srgbClr val="8D85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Technology trends in new filings</a:t>
            </a:r>
          </a:p>
          <a:p>
            <a:pPr lvl="1"/>
            <a:endParaRPr lang="en-US" dirty="0"/>
          </a:p>
        </p:txBody>
      </p:sp>
      <p:sp>
        <p:nvSpPr>
          <p:cNvPr id="2" name="Content Placeholder 1">
            <a:extLst>
              <a:ext uri="{FF2B5EF4-FFF2-40B4-BE49-F238E27FC236}">
                <a16:creationId xmlns:a16="http://schemas.microsoft.com/office/drawing/2014/main" id="{AF6A0F6A-8569-ECF6-1565-44452B57C62C}"/>
              </a:ext>
            </a:extLst>
          </p:cNvPr>
          <p:cNvSpPr txBox="1">
            <a:spLocks/>
          </p:cNvSpPr>
          <p:nvPr/>
        </p:nvSpPr>
        <p:spPr>
          <a:xfrm>
            <a:off x="484716" y="5909383"/>
            <a:ext cx="11222567" cy="5374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7EA9"/>
              </a:buClr>
              <a:buFont typeface="Arial" panose="020B0604020202020204" pitchFamily="34" charset="0"/>
              <a:buChar char="•"/>
              <a:defRPr sz="2000" kern="1200">
                <a:solidFill>
                  <a:srgbClr val="8D857D"/>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7EA9"/>
              </a:buClr>
              <a:buFont typeface="Arial" panose="020B0604020202020204" pitchFamily="34" charset="0"/>
              <a:buChar char="•"/>
              <a:defRPr sz="2000" kern="1200">
                <a:solidFill>
                  <a:srgbClr val="8D857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EA9"/>
              </a:buClr>
              <a:buFont typeface="Wingdings" pitchFamily="2" charset="2"/>
              <a:buChar char="§"/>
              <a:defRPr sz="1800" kern="1200">
                <a:solidFill>
                  <a:srgbClr val="8D857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EA9"/>
              </a:buClr>
              <a:buFont typeface="Arial" panose="020B0604020202020204" pitchFamily="34" charset="0"/>
              <a:buChar char="–"/>
              <a:defRPr sz="1800" kern="1200">
                <a:solidFill>
                  <a:srgbClr val="8D857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EA9"/>
              </a:buClr>
              <a:buFont typeface="Arial" panose="020B0604020202020204" pitchFamily="34" charset="0"/>
              <a:buChar char="»"/>
              <a:defRPr sz="1800" kern="1200">
                <a:solidFill>
                  <a:srgbClr val="8D85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i="1" dirty="0"/>
              <a:t>Credit to EPO: epo.org/patent-index2024</a:t>
            </a:r>
          </a:p>
          <a:p>
            <a:pPr lvl="1"/>
            <a:endParaRPr lang="en-US" dirty="0"/>
          </a:p>
        </p:txBody>
      </p:sp>
    </p:spTree>
    <p:extLst>
      <p:ext uri="{BB962C8B-B14F-4D97-AF65-F5344CB8AC3E}">
        <p14:creationId xmlns:p14="http://schemas.microsoft.com/office/powerpoint/2010/main" val="2225864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59802-F806-1669-4684-5DB844D0BD2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FEE185-1351-EA41-E816-987C98FD159C}"/>
              </a:ext>
            </a:extLst>
          </p:cNvPr>
          <p:cNvSpPr>
            <a:spLocks noGrp="1"/>
          </p:cNvSpPr>
          <p:nvPr>
            <p:ph sz="half" idx="1"/>
          </p:nvPr>
        </p:nvSpPr>
        <p:spPr/>
        <p:txBody>
          <a:bodyPr>
            <a:normAutofit/>
          </a:bodyPr>
          <a:lstStyle/>
          <a:p>
            <a:r>
              <a:rPr lang="en-GB" dirty="0"/>
              <a:t>Interesting to compare the allowed US claims to the allowed European claims</a:t>
            </a:r>
          </a:p>
          <a:p>
            <a:endParaRPr lang="en-GB" dirty="0"/>
          </a:p>
          <a:p>
            <a:r>
              <a:rPr lang="en-GB" b="1" dirty="0"/>
              <a:t>US claims </a:t>
            </a:r>
            <a:r>
              <a:rPr lang="en-GB" dirty="0"/>
              <a:t>recite that the ML model has been trained on a first task using first training data to determine a first set of parameters of the model</a:t>
            </a:r>
          </a:p>
          <a:p>
            <a:endParaRPr lang="en-GB" dirty="0"/>
          </a:p>
          <a:p>
            <a:r>
              <a:rPr lang="en-GB" dirty="0"/>
              <a:t>In broad terms the claimed method involves </a:t>
            </a:r>
          </a:p>
          <a:p>
            <a:pPr lvl="1"/>
            <a:r>
              <a:rPr lang="en-GB" dirty="0"/>
              <a:t>Determining importance of the parameters to the first ML task [steps omitted here]</a:t>
            </a:r>
          </a:p>
          <a:p>
            <a:pPr lvl="1"/>
            <a:r>
              <a:rPr lang="en-GB" dirty="0"/>
              <a:t>Obtaining second training data for the ML training model on a second task</a:t>
            </a:r>
          </a:p>
          <a:p>
            <a:pPr lvl="1"/>
            <a:r>
              <a:rPr lang="en-GB" dirty="0"/>
              <a:t>Training the model on the second task using the second training data to adjust the first parameter values to optimise the model for the second task while protecting the performance of the model on the first task using a function based on a penalty term linked to the measure of importance of the first parameters as determined above</a:t>
            </a:r>
          </a:p>
          <a:p>
            <a:endParaRPr lang="en-GB" dirty="0"/>
          </a:p>
          <a:p>
            <a:endParaRPr lang="en-GB" dirty="0"/>
          </a:p>
        </p:txBody>
      </p:sp>
      <p:sp>
        <p:nvSpPr>
          <p:cNvPr id="4" name="Text Placeholder 3">
            <a:extLst>
              <a:ext uri="{FF2B5EF4-FFF2-40B4-BE49-F238E27FC236}">
                <a16:creationId xmlns:a16="http://schemas.microsoft.com/office/drawing/2014/main" id="{7C216C2E-5820-FF84-9775-0B1B26E27D95}"/>
              </a:ext>
            </a:extLst>
          </p:cNvPr>
          <p:cNvSpPr>
            <a:spLocks noGrp="1"/>
          </p:cNvSpPr>
          <p:nvPr>
            <p:ph type="body" sz="quarter" idx="10"/>
          </p:nvPr>
        </p:nvSpPr>
        <p:spPr/>
        <p:txBody>
          <a:bodyPr>
            <a:normAutofit/>
          </a:bodyPr>
          <a:lstStyle/>
          <a:p>
            <a:r>
              <a:rPr lang="en-GB" dirty="0"/>
              <a:t>United States - </a:t>
            </a:r>
            <a:r>
              <a:rPr lang="en-GB" i="1" dirty="0"/>
              <a:t>Ex </a:t>
            </a:r>
            <a:r>
              <a:rPr lang="en-GB" i="1" dirty="0" err="1"/>
              <a:t>Parte</a:t>
            </a:r>
            <a:r>
              <a:rPr lang="en-GB" i="1" dirty="0"/>
              <a:t> Desjardins et al.,</a:t>
            </a:r>
            <a:endParaRPr lang="en-US" i="1" dirty="0"/>
          </a:p>
        </p:txBody>
      </p:sp>
    </p:spTree>
    <p:extLst>
      <p:ext uri="{BB962C8B-B14F-4D97-AF65-F5344CB8AC3E}">
        <p14:creationId xmlns:p14="http://schemas.microsoft.com/office/powerpoint/2010/main" val="728051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80E63-78A0-3323-A2D2-2350EAA12B1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89698D-2CBE-EAA3-F59F-D136E8A2B92F}"/>
              </a:ext>
            </a:extLst>
          </p:cNvPr>
          <p:cNvSpPr>
            <a:spLocks noGrp="1"/>
          </p:cNvSpPr>
          <p:nvPr>
            <p:ph sz="half" idx="1"/>
          </p:nvPr>
        </p:nvSpPr>
        <p:spPr/>
        <p:txBody>
          <a:bodyPr>
            <a:normAutofit/>
          </a:bodyPr>
          <a:lstStyle/>
          <a:p>
            <a:r>
              <a:rPr lang="en-GB" b="1" dirty="0"/>
              <a:t>EP4231197 </a:t>
            </a:r>
            <a:r>
              <a:rPr lang="en-GB" dirty="0"/>
              <a:t>and </a:t>
            </a:r>
            <a:r>
              <a:rPr lang="en-GB" b="1" dirty="0"/>
              <a:t>EP3485432</a:t>
            </a:r>
            <a:r>
              <a:rPr lang="en-GB" dirty="0"/>
              <a:t> </a:t>
            </a:r>
          </a:p>
          <a:p>
            <a:endParaRPr lang="en-GB" dirty="0"/>
          </a:p>
          <a:p>
            <a:r>
              <a:rPr lang="en-GB" b="1" dirty="0"/>
              <a:t>EP4231197 </a:t>
            </a:r>
            <a:r>
              <a:rPr lang="en-GB" dirty="0"/>
              <a:t>recites explicitly that the values of parameters found to be more important to the model on the first task are </a:t>
            </a:r>
            <a:r>
              <a:rPr lang="en-GB" i="1" dirty="0"/>
              <a:t>“more strongly constrained” </a:t>
            </a:r>
            <a:r>
              <a:rPr lang="en-GB" dirty="0"/>
              <a:t>during the second training step</a:t>
            </a:r>
          </a:p>
          <a:p>
            <a:endParaRPr lang="en-GB" dirty="0"/>
          </a:p>
          <a:p>
            <a:r>
              <a:rPr lang="en-GB" dirty="0"/>
              <a:t>The terminology </a:t>
            </a:r>
            <a:r>
              <a:rPr lang="en-GB" i="1" dirty="0"/>
              <a:t>“optimising” </a:t>
            </a:r>
            <a:r>
              <a:rPr lang="en-GB" dirty="0"/>
              <a:t>the model on the second task during the training step has changed to </a:t>
            </a:r>
            <a:r>
              <a:rPr lang="en-GB" i="1" dirty="0"/>
              <a:t>“achieving an acceptable level of performance on the second task”</a:t>
            </a:r>
          </a:p>
          <a:p>
            <a:endParaRPr lang="en-GB" i="1" dirty="0"/>
          </a:p>
          <a:p>
            <a:r>
              <a:rPr lang="en-GB" dirty="0"/>
              <a:t>The claim recites more detail of the model – that it comprises a deep neural network with an input layer, one or more hidden layer each applying a non-linear transform to an input to generate an output, wherein the output is generated based on the input and on the values of the parameters of the model</a:t>
            </a:r>
          </a:p>
          <a:p>
            <a:endParaRPr lang="en-GB" b="1" u="sng" dirty="0"/>
          </a:p>
        </p:txBody>
      </p:sp>
      <p:sp>
        <p:nvSpPr>
          <p:cNvPr id="4" name="Text Placeholder 3">
            <a:extLst>
              <a:ext uri="{FF2B5EF4-FFF2-40B4-BE49-F238E27FC236}">
                <a16:creationId xmlns:a16="http://schemas.microsoft.com/office/drawing/2014/main" id="{4B06EFAD-83F3-6F65-1A53-6E640F5E2FC3}"/>
              </a:ext>
            </a:extLst>
          </p:cNvPr>
          <p:cNvSpPr>
            <a:spLocks noGrp="1"/>
          </p:cNvSpPr>
          <p:nvPr>
            <p:ph type="body" sz="quarter" idx="10"/>
          </p:nvPr>
        </p:nvSpPr>
        <p:spPr/>
        <p:txBody>
          <a:bodyPr>
            <a:normAutofit/>
          </a:bodyPr>
          <a:lstStyle/>
          <a:p>
            <a:r>
              <a:rPr lang="en-GB" dirty="0"/>
              <a:t>Comparison to the allowed European claims</a:t>
            </a:r>
            <a:endParaRPr lang="en-US" dirty="0"/>
          </a:p>
        </p:txBody>
      </p:sp>
    </p:spTree>
    <p:extLst>
      <p:ext uri="{BB962C8B-B14F-4D97-AF65-F5344CB8AC3E}">
        <p14:creationId xmlns:p14="http://schemas.microsoft.com/office/powerpoint/2010/main" val="1177559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32572-A7EE-9DBA-AD26-6DF752EB491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FCCBA-24DB-4229-9868-727BC6F662F1}"/>
              </a:ext>
            </a:extLst>
          </p:cNvPr>
          <p:cNvSpPr>
            <a:spLocks noGrp="1"/>
          </p:cNvSpPr>
          <p:nvPr>
            <p:ph sz="half" idx="1"/>
          </p:nvPr>
        </p:nvSpPr>
        <p:spPr/>
        <p:txBody>
          <a:bodyPr>
            <a:normAutofit/>
          </a:bodyPr>
          <a:lstStyle/>
          <a:p>
            <a:r>
              <a:rPr lang="en-GB" dirty="0"/>
              <a:t>Finally, the claims recite that the two tasks each comprise </a:t>
            </a:r>
            <a:r>
              <a:rPr lang="en-GB" dirty="0">
                <a:highlight>
                  <a:srgbClr val="FFFF00"/>
                </a:highlight>
              </a:rPr>
              <a:t>reinforcement learning tasks in which a robotic agent interacts with a real-world environment to perform the task</a:t>
            </a:r>
          </a:p>
          <a:p>
            <a:endParaRPr lang="en-GB" dirty="0">
              <a:highlight>
                <a:srgbClr val="FFFF00"/>
              </a:highlight>
            </a:endParaRPr>
          </a:p>
          <a:p>
            <a:r>
              <a:rPr lang="en-GB" b="1" dirty="0"/>
              <a:t>EP3485432 </a:t>
            </a:r>
            <a:r>
              <a:rPr lang="en-GB" dirty="0"/>
              <a:t>differs from EP’197 by claiming the tasks in a different way – that </a:t>
            </a:r>
            <a:r>
              <a:rPr lang="en-GB" dirty="0">
                <a:highlight>
                  <a:srgbClr val="FFFF00"/>
                </a:highlight>
              </a:rPr>
              <a:t>each is an image recognition task requiring recognition of a different object or pattern in an image</a:t>
            </a:r>
          </a:p>
          <a:p>
            <a:endParaRPr lang="en-GB" dirty="0">
              <a:highlight>
                <a:srgbClr val="FFFF00"/>
              </a:highlight>
            </a:endParaRPr>
          </a:p>
          <a:p>
            <a:r>
              <a:rPr lang="en-GB" dirty="0"/>
              <a:t>These differences highlight the requirement to tie the ML invention to a technical problem – differing from the US claim language in which no specific technical implementation is claimed</a:t>
            </a:r>
          </a:p>
          <a:p>
            <a:endParaRPr lang="en-GB" b="1" u="sng" dirty="0"/>
          </a:p>
        </p:txBody>
      </p:sp>
      <p:sp>
        <p:nvSpPr>
          <p:cNvPr id="4" name="Text Placeholder 3">
            <a:extLst>
              <a:ext uri="{FF2B5EF4-FFF2-40B4-BE49-F238E27FC236}">
                <a16:creationId xmlns:a16="http://schemas.microsoft.com/office/drawing/2014/main" id="{46639417-921F-3F2F-1B0D-DC57752331D2}"/>
              </a:ext>
            </a:extLst>
          </p:cNvPr>
          <p:cNvSpPr>
            <a:spLocks noGrp="1"/>
          </p:cNvSpPr>
          <p:nvPr>
            <p:ph type="body" sz="quarter" idx="10"/>
          </p:nvPr>
        </p:nvSpPr>
        <p:spPr/>
        <p:txBody>
          <a:bodyPr>
            <a:normAutofit/>
          </a:bodyPr>
          <a:lstStyle/>
          <a:p>
            <a:r>
              <a:rPr lang="en-GB" dirty="0"/>
              <a:t>Comparison to the allowed European claims</a:t>
            </a:r>
            <a:endParaRPr lang="en-US" dirty="0"/>
          </a:p>
        </p:txBody>
      </p:sp>
    </p:spTree>
    <p:extLst>
      <p:ext uri="{BB962C8B-B14F-4D97-AF65-F5344CB8AC3E}">
        <p14:creationId xmlns:p14="http://schemas.microsoft.com/office/powerpoint/2010/main" val="1434224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AEB8C-8470-CC40-08B3-17E201D2B5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27B77C-83DC-7C8E-D50F-2DCF9FD64E37}"/>
              </a:ext>
            </a:extLst>
          </p:cNvPr>
          <p:cNvSpPr>
            <a:spLocks noGrp="1"/>
          </p:cNvSpPr>
          <p:nvPr>
            <p:ph type="ctrTitle"/>
          </p:nvPr>
        </p:nvSpPr>
        <p:spPr>
          <a:xfrm>
            <a:off x="914400" y="2492901"/>
            <a:ext cx="10363200" cy="2088227"/>
          </a:xfrm>
        </p:spPr>
        <p:txBody>
          <a:bodyPr>
            <a:normAutofit/>
          </a:bodyPr>
          <a:lstStyle/>
          <a:p>
            <a:r>
              <a:rPr lang="en-GB" dirty="0"/>
              <a:t>Post-grant strategy</a:t>
            </a:r>
            <a:br>
              <a:rPr lang="en-GB" dirty="0"/>
            </a:br>
            <a:br>
              <a:rPr lang="en-GB" dirty="0"/>
            </a:br>
            <a:r>
              <a:rPr lang="en-GB" sz="3200" i="1" dirty="0"/>
              <a:t>UPC: Should we opt out?</a:t>
            </a:r>
            <a:endParaRPr lang="en-GB" i="1" dirty="0"/>
          </a:p>
        </p:txBody>
      </p:sp>
    </p:spTree>
    <p:extLst>
      <p:ext uri="{BB962C8B-B14F-4D97-AF65-F5344CB8AC3E}">
        <p14:creationId xmlns:p14="http://schemas.microsoft.com/office/powerpoint/2010/main" val="40707405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5C3E6-6A3C-4F08-3757-20F3B35E666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B13241-61F0-C70F-77C7-6B1A318EFB87}"/>
              </a:ext>
            </a:extLst>
          </p:cNvPr>
          <p:cNvSpPr>
            <a:spLocks noGrp="1"/>
          </p:cNvSpPr>
          <p:nvPr>
            <p:ph sz="half" idx="1"/>
          </p:nvPr>
        </p:nvSpPr>
        <p:spPr/>
        <p:txBody>
          <a:bodyPr/>
          <a:lstStyle/>
          <a:p>
            <a:r>
              <a:rPr lang="en-GB" dirty="0"/>
              <a:t>YES</a:t>
            </a:r>
          </a:p>
          <a:p>
            <a:endParaRPr lang="en-GB" dirty="0"/>
          </a:p>
          <a:p>
            <a:r>
              <a:rPr lang="en-GB" dirty="0"/>
              <a:t>Opting out prevents a competitor locking the patent to the UPC’s jurisdiction</a:t>
            </a:r>
          </a:p>
          <a:p>
            <a:endParaRPr lang="en-GB" dirty="0"/>
          </a:p>
          <a:p>
            <a:r>
              <a:rPr lang="en-GB" dirty="0"/>
              <a:t>… unless obtaining a unitary patent – in which case there is no option to opt out</a:t>
            </a:r>
          </a:p>
          <a:p>
            <a:endParaRPr lang="en-GB" dirty="0"/>
          </a:p>
          <a:p>
            <a:r>
              <a:rPr lang="en-GB" dirty="0"/>
              <a:t>Remember – the </a:t>
            </a:r>
            <a:r>
              <a:rPr lang="en-GB" b="1" dirty="0"/>
              <a:t>Unified Patent Court </a:t>
            </a:r>
            <a:r>
              <a:rPr lang="en-GB" dirty="0"/>
              <a:t>should not be conflated with </a:t>
            </a:r>
            <a:r>
              <a:rPr lang="en-GB" b="1" dirty="0"/>
              <a:t>Unitary Patents</a:t>
            </a:r>
          </a:p>
          <a:p>
            <a:pPr lvl="1"/>
            <a:r>
              <a:rPr lang="en-GB" dirty="0"/>
              <a:t>For the 18 member states, a national validation may be litigated either at the UPC (unless opted out) or at its respective national court</a:t>
            </a:r>
          </a:p>
          <a:p>
            <a:pPr lvl="1"/>
            <a:r>
              <a:rPr lang="en-GB" dirty="0"/>
              <a:t>A Unitary Patent will cover all 18 member states and can </a:t>
            </a:r>
            <a:r>
              <a:rPr lang="en-GB" u="sng" dirty="0"/>
              <a:t>only</a:t>
            </a:r>
            <a:r>
              <a:rPr lang="en-GB" dirty="0"/>
              <a:t> be litigated at the UPC</a:t>
            </a:r>
          </a:p>
          <a:p>
            <a:pPr lvl="1"/>
            <a:endParaRPr lang="en-GB" dirty="0"/>
          </a:p>
          <a:p>
            <a:r>
              <a:rPr lang="en-GB" dirty="0"/>
              <a:t>A European patent that was opted out can be “opted back in” to make use of the UPC</a:t>
            </a:r>
          </a:p>
        </p:txBody>
      </p:sp>
      <p:sp>
        <p:nvSpPr>
          <p:cNvPr id="4" name="Text Placeholder 3">
            <a:extLst>
              <a:ext uri="{FF2B5EF4-FFF2-40B4-BE49-F238E27FC236}">
                <a16:creationId xmlns:a16="http://schemas.microsoft.com/office/drawing/2014/main" id="{5ADCF5F1-C15B-575E-8321-534010CE4E16}"/>
              </a:ext>
            </a:extLst>
          </p:cNvPr>
          <p:cNvSpPr>
            <a:spLocks noGrp="1"/>
          </p:cNvSpPr>
          <p:nvPr>
            <p:ph type="body" sz="quarter" idx="10"/>
          </p:nvPr>
        </p:nvSpPr>
        <p:spPr/>
        <p:txBody>
          <a:bodyPr>
            <a:normAutofit/>
          </a:bodyPr>
          <a:lstStyle/>
          <a:p>
            <a:r>
              <a:rPr lang="en-GB" dirty="0"/>
              <a:t>UPC: Should we be filing opt-outs?</a:t>
            </a:r>
          </a:p>
        </p:txBody>
      </p:sp>
    </p:spTree>
    <p:extLst>
      <p:ext uri="{BB962C8B-B14F-4D97-AF65-F5344CB8AC3E}">
        <p14:creationId xmlns:p14="http://schemas.microsoft.com/office/powerpoint/2010/main" val="21174956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CDB61-F0A3-DF8F-968D-7BB8910E814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351CD7-9123-DE41-74E3-B4F94D0E86E7}"/>
              </a:ext>
            </a:extLst>
          </p:cNvPr>
          <p:cNvSpPr>
            <a:spLocks noGrp="1"/>
          </p:cNvSpPr>
          <p:nvPr>
            <p:ph sz="half" idx="1"/>
          </p:nvPr>
        </p:nvSpPr>
        <p:spPr/>
        <p:txBody>
          <a:bodyPr/>
          <a:lstStyle/>
          <a:p>
            <a:pPr lvl="1"/>
            <a:r>
              <a:rPr lang="en-US" b="1" dirty="0"/>
              <a:t>28% overall uptake</a:t>
            </a:r>
            <a:r>
              <a:rPr lang="en-US" dirty="0"/>
              <a:t> of Unitary Patent from patents granting in 2025</a:t>
            </a:r>
          </a:p>
          <a:p>
            <a:pPr lvl="1"/>
            <a:endParaRPr lang="en-US" dirty="0"/>
          </a:p>
          <a:p>
            <a:pPr lvl="1"/>
            <a:r>
              <a:rPr lang="en-US" dirty="0"/>
              <a:t>40% uptake from European patentees</a:t>
            </a:r>
          </a:p>
          <a:p>
            <a:pPr lvl="1"/>
            <a:endParaRPr lang="en-US" dirty="0"/>
          </a:p>
          <a:p>
            <a:pPr lvl="1"/>
            <a:r>
              <a:rPr lang="en-US" dirty="0"/>
              <a:t>Overall uptake rate varies across technology sectors</a:t>
            </a:r>
          </a:p>
          <a:p>
            <a:pPr lvl="1"/>
            <a:endParaRPr lang="en-US" dirty="0"/>
          </a:p>
          <a:p>
            <a:pPr lvl="2"/>
            <a:r>
              <a:rPr lang="en-US" dirty="0"/>
              <a:t>Pharma						40%</a:t>
            </a:r>
          </a:p>
          <a:p>
            <a:pPr lvl="2"/>
            <a:r>
              <a:rPr lang="en-US" dirty="0"/>
              <a:t>Biotech						40%</a:t>
            </a:r>
          </a:p>
          <a:p>
            <a:pPr lvl="2"/>
            <a:r>
              <a:rPr lang="en-US" dirty="0"/>
              <a:t>Medtech						35%</a:t>
            </a:r>
          </a:p>
          <a:p>
            <a:pPr lvl="2"/>
            <a:r>
              <a:rPr lang="en-US" dirty="0"/>
              <a:t>Computer tech						21%</a:t>
            </a:r>
          </a:p>
          <a:p>
            <a:pPr lvl="2"/>
            <a:r>
              <a:rPr lang="en-US" dirty="0"/>
              <a:t>Telecoms 						20%</a:t>
            </a:r>
          </a:p>
          <a:p>
            <a:pPr lvl="1"/>
            <a:endParaRPr lang="en-US" dirty="0"/>
          </a:p>
        </p:txBody>
      </p:sp>
      <p:sp>
        <p:nvSpPr>
          <p:cNvPr id="4" name="Text Placeholder 3">
            <a:extLst>
              <a:ext uri="{FF2B5EF4-FFF2-40B4-BE49-F238E27FC236}">
                <a16:creationId xmlns:a16="http://schemas.microsoft.com/office/drawing/2014/main" id="{2BDDD5D9-8BE1-51F3-EE9E-E9235058AB36}"/>
              </a:ext>
            </a:extLst>
          </p:cNvPr>
          <p:cNvSpPr>
            <a:spLocks noGrp="1"/>
          </p:cNvSpPr>
          <p:nvPr>
            <p:ph type="body" sz="quarter" idx="10"/>
          </p:nvPr>
        </p:nvSpPr>
        <p:spPr/>
        <p:txBody>
          <a:bodyPr/>
          <a:lstStyle/>
          <a:p>
            <a:r>
              <a:rPr lang="en-GB" dirty="0"/>
              <a:t>European patent strategy post-grant</a:t>
            </a:r>
          </a:p>
          <a:p>
            <a:endParaRPr lang="en-US" dirty="0"/>
          </a:p>
        </p:txBody>
      </p:sp>
      <p:pic>
        <p:nvPicPr>
          <p:cNvPr id="10" name="Picture 9">
            <a:extLst>
              <a:ext uri="{FF2B5EF4-FFF2-40B4-BE49-F238E27FC236}">
                <a16:creationId xmlns:a16="http://schemas.microsoft.com/office/drawing/2014/main" id="{E5572E11-B808-2796-297F-B1504948DF40}"/>
              </a:ext>
            </a:extLst>
          </p:cNvPr>
          <p:cNvPicPr>
            <a:picLocks noChangeAspect="1"/>
          </p:cNvPicPr>
          <p:nvPr/>
        </p:nvPicPr>
        <p:blipFill>
          <a:blip r:embed="rId3"/>
          <a:stretch>
            <a:fillRect/>
          </a:stretch>
        </p:blipFill>
        <p:spPr>
          <a:xfrm>
            <a:off x="3503712" y="3429000"/>
            <a:ext cx="3816424" cy="1886675"/>
          </a:xfrm>
          <a:prstGeom prst="rect">
            <a:avLst/>
          </a:prstGeom>
        </p:spPr>
      </p:pic>
    </p:spTree>
    <p:extLst>
      <p:ext uri="{BB962C8B-B14F-4D97-AF65-F5344CB8AC3E}">
        <p14:creationId xmlns:p14="http://schemas.microsoft.com/office/powerpoint/2010/main" val="1537607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EC1A4-FE18-75B7-D6BB-552CBCAA613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5D0D871-F571-6EC2-0390-B121D19CB993}"/>
              </a:ext>
            </a:extLst>
          </p:cNvPr>
          <p:cNvSpPr>
            <a:spLocks noGrp="1"/>
          </p:cNvSpPr>
          <p:nvPr>
            <p:ph type="body" sz="quarter" idx="10"/>
          </p:nvPr>
        </p:nvSpPr>
        <p:spPr/>
        <p:txBody>
          <a:bodyPr/>
          <a:lstStyle/>
          <a:p>
            <a:r>
              <a:rPr lang="en-GB" dirty="0"/>
              <a:t>Validation and opt-out strategies</a:t>
            </a:r>
          </a:p>
        </p:txBody>
      </p:sp>
      <p:pic>
        <p:nvPicPr>
          <p:cNvPr id="19" name="Picture 18">
            <a:extLst>
              <a:ext uri="{FF2B5EF4-FFF2-40B4-BE49-F238E27FC236}">
                <a16:creationId xmlns:a16="http://schemas.microsoft.com/office/drawing/2014/main" id="{AF9A41DC-3C3B-95F1-1EAB-D64DF7880045}"/>
              </a:ext>
            </a:extLst>
          </p:cNvPr>
          <p:cNvPicPr>
            <a:picLocks noChangeAspect="1"/>
          </p:cNvPicPr>
          <p:nvPr/>
        </p:nvPicPr>
        <p:blipFill>
          <a:blip r:embed="rId3"/>
          <a:stretch>
            <a:fillRect/>
          </a:stretch>
        </p:blipFill>
        <p:spPr>
          <a:xfrm>
            <a:off x="1487488" y="2053835"/>
            <a:ext cx="3991532" cy="3077004"/>
          </a:xfrm>
          <a:prstGeom prst="rect">
            <a:avLst/>
          </a:prstGeom>
        </p:spPr>
      </p:pic>
      <p:pic>
        <p:nvPicPr>
          <p:cNvPr id="21" name="Picture 20">
            <a:extLst>
              <a:ext uri="{FF2B5EF4-FFF2-40B4-BE49-F238E27FC236}">
                <a16:creationId xmlns:a16="http://schemas.microsoft.com/office/drawing/2014/main" id="{3B3AD4BB-EF63-48B9-5DB4-754079EFFC17}"/>
              </a:ext>
            </a:extLst>
          </p:cNvPr>
          <p:cNvPicPr>
            <a:picLocks noChangeAspect="1"/>
          </p:cNvPicPr>
          <p:nvPr/>
        </p:nvPicPr>
        <p:blipFill>
          <a:blip r:embed="rId4"/>
          <a:stretch>
            <a:fillRect/>
          </a:stretch>
        </p:blipFill>
        <p:spPr>
          <a:xfrm>
            <a:off x="911424" y="2053835"/>
            <a:ext cx="1851084" cy="664826"/>
          </a:xfrm>
          <a:prstGeom prst="rect">
            <a:avLst/>
          </a:prstGeom>
        </p:spPr>
      </p:pic>
      <p:pic>
        <p:nvPicPr>
          <p:cNvPr id="23" name="Picture 22">
            <a:extLst>
              <a:ext uri="{FF2B5EF4-FFF2-40B4-BE49-F238E27FC236}">
                <a16:creationId xmlns:a16="http://schemas.microsoft.com/office/drawing/2014/main" id="{C94D4C45-2854-8E0E-C51C-1E882DACEC68}"/>
              </a:ext>
            </a:extLst>
          </p:cNvPr>
          <p:cNvPicPr>
            <a:picLocks noChangeAspect="1"/>
          </p:cNvPicPr>
          <p:nvPr/>
        </p:nvPicPr>
        <p:blipFill>
          <a:blip r:embed="rId5"/>
          <a:stretch>
            <a:fillRect/>
          </a:stretch>
        </p:blipFill>
        <p:spPr>
          <a:xfrm>
            <a:off x="4590739" y="2525480"/>
            <a:ext cx="1838047" cy="664826"/>
          </a:xfrm>
          <a:prstGeom prst="rect">
            <a:avLst/>
          </a:prstGeom>
        </p:spPr>
      </p:pic>
      <p:pic>
        <p:nvPicPr>
          <p:cNvPr id="25" name="Picture 24">
            <a:extLst>
              <a:ext uri="{FF2B5EF4-FFF2-40B4-BE49-F238E27FC236}">
                <a16:creationId xmlns:a16="http://schemas.microsoft.com/office/drawing/2014/main" id="{182A82C2-7320-C14E-921D-B9AB3CB610E0}"/>
              </a:ext>
            </a:extLst>
          </p:cNvPr>
          <p:cNvPicPr>
            <a:picLocks noChangeAspect="1"/>
          </p:cNvPicPr>
          <p:nvPr/>
        </p:nvPicPr>
        <p:blipFill>
          <a:blip r:embed="rId6"/>
          <a:stretch>
            <a:fillRect/>
          </a:stretch>
        </p:blipFill>
        <p:spPr>
          <a:xfrm>
            <a:off x="1625848" y="4293096"/>
            <a:ext cx="1888108" cy="664826"/>
          </a:xfrm>
          <a:prstGeom prst="rect">
            <a:avLst/>
          </a:prstGeom>
        </p:spPr>
      </p:pic>
      <p:sp>
        <p:nvSpPr>
          <p:cNvPr id="26" name="Content Placeholder 1">
            <a:extLst>
              <a:ext uri="{FF2B5EF4-FFF2-40B4-BE49-F238E27FC236}">
                <a16:creationId xmlns:a16="http://schemas.microsoft.com/office/drawing/2014/main" id="{7BA1CD7D-AC33-634F-0248-5D290B919FE5}"/>
              </a:ext>
            </a:extLst>
          </p:cNvPr>
          <p:cNvSpPr txBox="1">
            <a:spLocks/>
          </p:cNvSpPr>
          <p:nvPr/>
        </p:nvSpPr>
        <p:spPr>
          <a:xfrm>
            <a:off x="1209528" y="1268447"/>
            <a:ext cx="4574917" cy="5374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7EA9"/>
              </a:buClr>
              <a:buFont typeface="Arial" panose="020B0604020202020204" pitchFamily="34" charset="0"/>
              <a:buChar char="•"/>
              <a:defRPr sz="2000" kern="1200">
                <a:solidFill>
                  <a:srgbClr val="8D857D"/>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7EA9"/>
              </a:buClr>
              <a:buFont typeface="Arial" panose="020B0604020202020204" pitchFamily="34" charset="0"/>
              <a:buChar char="•"/>
              <a:defRPr sz="2000" kern="1200">
                <a:solidFill>
                  <a:srgbClr val="8D857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EA9"/>
              </a:buClr>
              <a:buFont typeface="Wingdings" pitchFamily="2" charset="2"/>
              <a:buChar char="§"/>
              <a:defRPr sz="1800" kern="1200">
                <a:solidFill>
                  <a:srgbClr val="8D857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EA9"/>
              </a:buClr>
              <a:buFont typeface="Arial" panose="020B0604020202020204" pitchFamily="34" charset="0"/>
              <a:buChar char="–"/>
              <a:defRPr sz="1800" kern="1200">
                <a:solidFill>
                  <a:srgbClr val="8D857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EA9"/>
              </a:buClr>
              <a:buFont typeface="Arial" panose="020B0604020202020204" pitchFamily="34" charset="0"/>
              <a:buChar char="»"/>
              <a:defRPr sz="1800" kern="1200">
                <a:solidFill>
                  <a:srgbClr val="8D85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No opposition</a:t>
            </a:r>
          </a:p>
          <a:p>
            <a:pPr marL="0" indent="0" algn="ctr">
              <a:buNone/>
            </a:pPr>
            <a:endParaRPr lang="en-US" dirty="0"/>
          </a:p>
          <a:p>
            <a:pPr lvl="1"/>
            <a:endParaRPr lang="en-US" dirty="0"/>
          </a:p>
        </p:txBody>
      </p:sp>
      <p:pic>
        <p:nvPicPr>
          <p:cNvPr id="28" name="Picture 27">
            <a:extLst>
              <a:ext uri="{FF2B5EF4-FFF2-40B4-BE49-F238E27FC236}">
                <a16:creationId xmlns:a16="http://schemas.microsoft.com/office/drawing/2014/main" id="{512CAA9D-1428-ABAA-461F-FEFB9CAAE47A}"/>
              </a:ext>
            </a:extLst>
          </p:cNvPr>
          <p:cNvPicPr>
            <a:picLocks noChangeAspect="1"/>
          </p:cNvPicPr>
          <p:nvPr/>
        </p:nvPicPr>
        <p:blipFill>
          <a:blip r:embed="rId7"/>
          <a:stretch>
            <a:fillRect/>
          </a:stretch>
        </p:blipFill>
        <p:spPr>
          <a:xfrm>
            <a:off x="6682238" y="2053835"/>
            <a:ext cx="4105848" cy="3143689"/>
          </a:xfrm>
          <a:prstGeom prst="rect">
            <a:avLst/>
          </a:prstGeom>
        </p:spPr>
      </p:pic>
      <p:sp>
        <p:nvSpPr>
          <p:cNvPr id="29" name="Content Placeholder 1">
            <a:extLst>
              <a:ext uri="{FF2B5EF4-FFF2-40B4-BE49-F238E27FC236}">
                <a16:creationId xmlns:a16="http://schemas.microsoft.com/office/drawing/2014/main" id="{97298D10-683E-551F-2034-10BEC543E8BF}"/>
              </a:ext>
            </a:extLst>
          </p:cNvPr>
          <p:cNvSpPr txBox="1">
            <a:spLocks/>
          </p:cNvSpPr>
          <p:nvPr/>
        </p:nvSpPr>
        <p:spPr>
          <a:xfrm>
            <a:off x="6447703" y="1268447"/>
            <a:ext cx="4574917" cy="5374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7EA9"/>
              </a:buClr>
              <a:buFont typeface="Arial" panose="020B0604020202020204" pitchFamily="34" charset="0"/>
              <a:buChar char="•"/>
              <a:defRPr sz="2000" kern="1200">
                <a:solidFill>
                  <a:srgbClr val="8D857D"/>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7EA9"/>
              </a:buClr>
              <a:buFont typeface="Arial" panose="020B0604020202020204" pitchFamily="34" charset="0"/>
              <a:buChar char="•"/>
              <a:defRPr sz="2000" kern="1200">
                <a:solidFill>
                  <a:srgbClr val="8D857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EA9"/>
              </a:buClr>
              <a:buFont typeface="Wingdings" pitchFamily="2" charset="2"/>
              <a:buChar char="§"/>
              <a:defRPr sz="1800" kern="1200">
                <a:solidFill>
                  <a:srgbClr val="8D857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EA9"/>
              </a:buClr>
              <a:buFont typeface="Arial" panose="020B0604020202020204" pitchFamily="34" charset="0"/>
              <a:buChar char="–"/>
              <a:defRPr sz="1800" kern="1200">
                <a:solidFill>
                  <a:srgbClr val="8D857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EA9"/>
              </a:buClr>
              <a:buFont typeface="Arial" panose="020B0604020202020204" pitchFamily="34" charset="0"/>
              <a:buChar char="»"/>
              <a:defRPr sz="1800" kern="1200">
                <a:solidFill>
                  <a:srgbClr val="8D85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Opposed (“high value”)</a:t>
            </a:r>
          </a:p>
          <a:p>
            <a:pPr marL="0" indent="0" algn="ctr">
              <a:buNone/>
            </a:pPr>
            <a:endParaRPr lang="en-US" dirty="0"/>
          </a:p>
          <a:p>
            <a:pPr lvl="1"/>
            <a:endParaRPr lang="en-US" dirty="0"/>
          </a:p>
        </p:txBody>
      </p:sp>
      <p:pic>
        <p:nvPicPr>
          <p:cNvPr id="31" name="Picture 30">
            <a:extLst>
              <a:ext uri="{FF2B5EF4-FFF2-40B4-BE49-F238E27FC236}">
                <a16:creationId xmlns:a16="http://schemas.microsoft.com/office/drawing/2014/main" id="{DC8BAACD-7996-62C3-CFAE-673602823E01}"/>
              </a:ext>
            </a:extLst>
          </p:cNvPr>
          <p:cNvPicPr>
            <a:picLocks noChangeAspect="1"/>
          </p:cNvPicPr>
          <p:nvPr/>
        </p:nvPicPr>
        <p:blipFill>
          <a:blip r:embed="rId8"/>
          <a:stretch>
            <a:fillRect/>
          </a:stretch>
        </p:blipFill>
        <p:spPr>
          <a:xfrm>
            <a:off x="6481916" y="2123343"/>
            <a:ext cx="1558300" cy="598388"/>
          </a:xfrm>
          <a:prstGeom prst="rect">
            <a:avLst/>
          </a:prstGeom>
        </p:spPr>
      </p:pic>
      <p:pic>
        <p:nvPicPr>
          <p:cNvPr id="33" name="Picture 32">
            <a:extLst>
              <a:ext uri="{FF2B5EF4-FFF2-40B4-BE49-F238E27FC236}">
                <a16:creationId xmlns:a16="http://schemas.microsoft.com/office/drawing/2014/main" id="{B4BEC993-2402-4AE3-2A19-232EC24F9045}"/>
              </a:ext>
            </a:extLst>
          </p:cNvPr>
          <p:cNvPicPr>
            <a:picLocks noChangeAspect="1"/>
          </p:cNvPicPr>
          <p:nvPr/>
        </p:nvPicPr>
        <p:blipFill>
          <a:blip r:embed="rId9"/>
          <a:stretch>
            <a:fillRect/>
          </a:stretch>
        </p:blipFill>
        <p:spPr>
          <a:xfrm>
            <a:off x="9339130" y="1991589"/>
            <a:ext cx="1649278" cy="680654"/>
          </a:xfrm>
          <a:prstGeom prst="rect">
            <a:avLst/>
          </a:prstGeom>
        </p:spPr>
      </p:pic>
      <p:pic>
        <p:nvPicPr>
          <p:cNvPr id="35" name="Picture 34">
            <a:extLst>
              <a:ext uri="{FF2B5EF4-FFF2-40B4-BE49-F238E27FC236}">
                <a16:creationId xmlns:a16="http://schemas.microsoft.com/office/drawing/2014/main" id="{F1B59EA7-3D16-4FC0-CC1F-575E52A23B8C}"/>
              </a:ext>
            </a:extLst>
          </p:cNvPr>
          <p:cNvPicPr>
            <a:picLocks noChangeAspect="1"/>
          </p:cNvPicPr>
          <p:nvPr/>
        </p:nvPicPr>
        <p:blipFill>
          <a:blip r:embed="rId10"/>
          <a:stretch>
            <a:fillRect/>
          </a:stretch>
        </p:blipFill>
        <p:spPr>
          <a:xfrm>
            <a:off x="8711137" y="4302224"/>
            <a:ext cx="1758559" cy="643055"/>
          </a:xfrm>
          <a:prstGeom prst="rect">
            <a:avLst/>
          </a:prstGeom>
        </p:spPr>
      </p:pic>
    </p:spTree>
    <p:extLst>
      <p:ext uri="{BB962C8B-B14F-4D97-AF65-F5344CB8AC3E}">
        <p14:creationId xmlns:p14="http://schemas.microsoft.com/office/powerpoint/2010/main" val="3557481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F3F13-0F3B-3461-A63B-FC825F48D24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0D5CE5D-804E-9504-D97D-764A21F5C287}"/>
              </a:ext>
            </a:extLst>
          </p:cNvPr>
          <p:cNvSpPr>
            <a:spLocks noGrp="1"/>
          </p:cNvSpPr>
          <p:nvPr>
            <p:ph type="body" sz="quarter" idx="10"/>
          </p:nvPr>
        </p:nvSpPr>
        <p:spPr/>
        <p:txBody>
          <a:bodyPr/>
          <a:lstStyle/>
          <a:p>
            <a:r>
              <a:rPr lang="en-GB" dirty="0"/>
              <a:t>UPC decisions</a:t>
            </a:r>
          </a:p>
        </p:txBody>
      </p:sp>
      <p:pic>
        <p:nvPicPr>
          <p:cNvPr id="19" name="Picture 18">
            <a:extLst>
              <a:ext uri="{FF2B5EF4-FFF2-40B4-BE49-F238E27FC236}">
                <a16:creationId xmlns:a16="http://schemas.microsoft.com/office/drawing/2014/main" id="{E128745A-EA2E-A03D-8218-4BC0F3472D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7488" y="2108306"/>
            <a:ext cx="3991532" cy="2968062"/>
          </a:xfrm>
          <a:prstGeom prst="rect">
            <a:avLst/>
          </a:prstGeom>
        </p:spPr>
      </p:pic>
      <p:sp>
        <p:nvSpPr>
          <p:cNvPr id="26" name="Content Placeholder 1">
            <a:extLst>
              <a:ext uri="{FF2B5EF4-FFF2-40B4-BE49-F238E27FC236}">
                <a16:creationId xmlns:a16="http://schemas.microsoft.com/office/drawing/2014/main" id="{9019E72F-B822-EDE4-EC6E-0E234053BDC0}"/>
              </a:ext>
            </a:extLst>
          </p:cNvPr>
          <p:cNvSpPr txBox="1">
            <a:spLocks/>
          </p:cNvSpPr>
          <p:nvPr/>
        </p:nvSpPr>
        <p:spPr>
          <a:xfrm>
            <a:off x="1209528" y="1268447"/>
            <a:ext cx="4574917" cy="5374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7EA9"/>
              </a:buClr>
              <a:buFont typeface="Arial" panose="020B0604020202020204" pitchFamily="34" charset="0"/>
              <a:buChar char="•"/>
              <a:defRPr sz="2000" kern="1200">
                <a:solidFill>
                  <a:srgbClr val="8D857D"/>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7EA9"/>
              </a:buClr>
              <a:buFont typeface="Arial" panose="020B0604020202020204" pitchFamily="34" charset="0"/>
              <a:buChar char="•"/>
              <a:defRPr sz="2000" kern="1200">
                <a:solidFill>
                  <a:srgbClr val="8D857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EA9"/>
              </a:buClr>
              <a:buFont typeface="Wingdings" pitchFamily="2" charset="2"/>
              <a:buChar char="§"/>
              <a:defRPr sz="1800" kern="1200">
                <a:solidFill>
                  <a:srgbClr val="8D857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EA9"/>
              </a:buClr>
              <a:buFont typeface="Arial" panose="020B0604020202020204" pitchFamily="34" charset="0"/>
              <a:buChar char="–"/>
              <a:defRPr sz="1800" kern="1200">
                <a:solidFill>
                  <a:srgbClr val="8D857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EA9"/>
              </a:buClr>
              <a:buFont typeface="Arial" panose="020B0604020202020204" pitchFamily="34" charset="0"/>
              <a:buChar char="»"/>
              <a:defRPr sz="1800" kern="1200">
                <a:solidFill>
                  <a:srgbClr val="8D85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UPC </a:t>
            </a:r>
            <a:r>
              <a:rPr lang="en-US" b="1" dirty="0"/>
              <a:t>infringement</a:t>
            </a:r>
            <a:r>
              <a:rPr lang="en-US" dirty="0"/>
              <a:t> actions</a:t>
            </a:r>
          </a:p>
          <a:p>
            <a:pPr marL="0" indent="0" algn="ctr">
              <a:buNone/>
            </a:pPr>
            <a:endParaRPr lang="en-US" dirty="0"/>
          </a:p>
          <a:p>
            <a:pPr lvl="1"/>
            <a:endParaRPr lang="en-US" dirty="0"/>
          </a:p>
        </p:txBody>
      </p:sp>
      <p:sp>
        <p:nvSpPr>
          <p:cNvPr id="29" name="Content Placeholder 1">
            <a:extLst>
              <a:ext uri="{FF2B5EF4-FFF2-40B4-BE49-F238E27FC236}">
                <a16:creationId xmlns:a16="http://schemas.microsoft.com/office/drawing/2014/main" id="{E693B51D-1099-AA04-C6B7-12124E7D7E37}"/>
              </a:ext>
            </a:extLst>
          </p:cNvPr>
          <p:cNvSpPr txBox="1">
            <a:spLocks/>
          </p:cNvSpPr>
          <p:nvPr/>
        </p:nvSpPr>
        <p:spPr>
          <a:xfrm>
            <a:off x="6447703" y="1268447"/>
            <a:ext cx="4574917" cy="5374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7EA9"/>
              </a:buClr>
              <a:buFont typeface="Arial" panose="020B0604020202020204" pitchFamily="34" charset="0"/>
              <a:buChar char="•"/>
              <a:defRPr sz="2000" kern="1200">
                <a:solidFill>
                  <a:srgbClr val="8D857D"/>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7EA9"/>
              </a:buClr>
              <a:buFont typeface="Arial" panose="020B0604020202020204" pitchFamily="34" charset="0"/>
              <a:buChar char="•"/>
              <a:defRPr sz="2000" kern="1200">
                <a:solidFill>
                  <a:srgbClr val="8D857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EA9"/>
              </a:buClr>
              <a:buFont typeface="Wingdings" pitchFamily="2" charset="2"/>
              <a:buChar char="§"/>
              <a:defRPr sz="1800" kern="1200">
                <a:solidFill>
                  <a:srgbClr val="8D857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EA9"/>
              </a:buClr>
              <a:buFont typeface="Arial" panose="020B0604020202020204" pitchFamily="34" charset="0"/>
              <a:buChar char="–"/>
              <a:defRPr sz="1800" kern="1200">
                <a:solidFill>
                  <a:srgbClr val="8D857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EA9"/>
              </a:buClr>
              <a:buFont typeface="Arial" panose="020B0604020202020204" pitchFamily="34" charset="0"/>
              <a:buChar char="»"/>
              <a:defRPr sz="1800" kern="1200">
                <a:solidFill>
                  <a:srgbClr val="8D85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UPC </a:t>
            </a:r>
            <a:r>
              <a:rPr lang="en-US" b="1" dirty="0"/>
              <a:t>revocation </a:t>
            </a:r>
            <a:r>
              <a:rPr lang="en-US" dirty="0"/>
              <a:t>actions</a:t>
            </a:r>
          </a:p>
          <a:p>
            <a:pPr marL="0" indent="0" algn="ctr">
              <a:buNone/>
            </a:pPr>
            <a:endParaRPr lang="en-US" dirty="0"/>
          </a:p>
          <a:p>
            <a:pPr lvl="1"/>
            <a:endParaRPr lang="en-US" dirty="0"/>
          </a:p>
        </p:txBody>
      </p:sp>
      <p:pic>
        <p:nvPicPr>
          <p:cNvPr id="3" name="Picture 2">
            <a:extLst>
              <a:ext uri="{FF2B5EF4-FFF2-40B4-BE49-F238E27FC236}">
                <a16:creationId xmlns:a16="http://schemas.microsoft.com/office/drawing/2014/main" id="{47C3C081-BAF8-1455-5734-C5E953F16B21}"/>
              </a:ext>
            </a:extLst>
          </p:cNvPr>
          <p:cNvPicPr>
            <a:picLocks noChangeAspect="1"/>
          </p:cNvPicPr>
          <p:nvPr/>
        </p:nvPicPr>
        <p:blipFill>
          <a:blip r:embed="rId4"/>
          <a:stretch>
            <a:fillRect/>
          </a:stretch>
        </p:blipFill>
        <p:spPr>
          <a:xfrm>
            <a:off x="6807162" y="2157769"/>
            <a:ext cx="3855997" cy="2991591"/>
          </a:xfrm>
          <a:prstGeom prst="rect">
            <a:avLst/>
          </a:prstGeom>
        </p:spPr>
      </p:pic>
      <p:pic>
        <p:nvPicPr>
          <p:cNvPr id="12" name="Picture 11">
            <a:extLst>
              <a:ext uri="{FF2B5EF4-FFF2-40B4-BE49-F238E27FC236}">
                <a16:creationId xmlns:a16="http://schemas.microsoft.com/office/drawing/2014/main" id="{AD9B3386-0EFA-B05E-9952-0C1705596A79}"/>
              </a:ext>
            </a:extLst>
          </p:cNvPr>
          <p:cNvPicPr>
            <a:picLocks noChangeAspect="1"/>
          </p:cNvPicPr>
          <p:nvPr/>
        </p:nvPicPr>
        <p:blipFill>
          <a:blip r:embed="rId5"/>
          <a:stretch>
            <a:fillRect/>
          </a:stretch>
        </p:blipFill>
        <p:spPr>
          <a:xfrm>
            <a:off x="9994800" y="2108306"/>
            <a:ext cx="1419423" cy="381053"/>
          </a:xfrm>
          <a:prstGeom prst="rect">
            <a:avLst/>
          </a:prstGeom>
        </p:spPr>
      </p:pic>
      <p:pic>
        <p:nvPicPr>
          <p:cNvPr id="14" name="Picture 13">
            <a:extLst>
              <a:ext uri="{FF2B5EF4-FFF2-40B4-BE49-F238E27FC236}">
                <a16:creationId xmlns:a16="http://schemas.microsoft.com/office/drawing/2014/main" id="{BA03C4A3-5714-5382-5149-DE6B3406130F}"/>
              </a:ext>
            </a:extLst>
          </p:cNvPr>
          <p:cNvPicPr>
            <a:picLocks noChangeAspect="1"/>
          </p:cNvPicPr>
          <p:nvPr/>
        </p:nvPicPr>
        <p:blipFill>
          <a:blip r:embed="rId6"/>
          <a:stretch>
            <a:fillRect/>
          </a:stretch>
        </p:blipFill>
        <p:spPr>
          <a:xfrm>
            <a:off x="9624392" y="5010913"/>
            <a:ext cx="1724266" cy="295316"/>
          </a:xfrm>
          <a:prstGeom prst="rect">
            <a:avLst/>
          </a:prstGeom>
        </p:spPr>
      </p:pic>
      <p:pic>
        <p:nvPicPr>
          <p:cNvPr id="18" name="Picture 17">
            <a:extLst>
              <a:ext uri="{FF2B5EF4-FFF2-40B4-BE49-F238E27FC236}">
                <a16:creationId xmlns:a16="http://schemas.microsoft.com/office/drawing/2014/main" id="{09055249-917E-3E04-CB30-806927975278}"/>
              </a:ext>
            </a:extLst>
          </p:cNvPr>
          <p:cNvPicPr>
            <a:picLocks noChangeAspect="1"/>
          </p:cNvPicPr>
          <p:nvPr/>
        </p:nvPicPr>
        <p:blipFill>
          <a:blip r:embed="rId7"/>
          <a:stretch>
            <a:fillRect/>
          </a:stretch>
        </p:blipFill>
        <p:spPr>
          <a:xfrm>
            <a:off x="6056098" y="2063106"/>
            <a:ext cx="1362265" cy="276264"/>
          </a:xfrm>
          <a:prstGeom prst="rect">
            <a:avLst/>
          </a:prstGeom>
        </p:spPr>
      </p:pic>
      <p:pic>
        <p:nvPicPr>
          <p:cNvPr id="22" name="Picture 21">
            <a:extLst>
              <a:ext uri="{FF2B5EF4-FFF2-40B4-BE49-F238E27FC236}">
                <a16:creationId xmlns:a16="http://schemas.microsoft.com/office/drawing/2014/main" id="{3015D991-F36A-1905-28D9-79C1D9412CA5}"/>
              </a:ext>
            </a:extLst>
          </p:cNvPr>
          <p:cNvPicPr>
            <a:picLocks noChangeAspect="1"/>
          </p:cNvPicPr>
          <p:nvPr/>
        </p:nvPicPr>
        <p:blipFill>
          <a:blip r:embed="rId8"/>
          <a:stretch>
            <a:fillRect/>
          </a:stretch>
        </p:blipFill>
        <p:spPr>
          <a:xfrm>
            <a:off x="7393962" y="2148558"/>
            <a:ext cx="228632" cy="181000"/>
          </a:xfrm>
          <a:prstGeom prst="rect">
            <a:avLst/>
          </a:prstGeom>
        </p:spPr>
      </p:pic>
      <p:pic>
        <p:nvPicPr>
          <p:cNvPr id="27" name="Picture 26">
            <a:extLst>
              <a:ext uri="{FF2B5EF4-FFF2-40B4-BE49-F238E27FC236}">
                <a16:creationId xmlns:a16="http://schemas.microsoft.com/office/drawing/2014/main" id="{1F22B3DB-BB44-4EB7-633B-11026FFCA956}"/>
              </a:ext>
            </a:extLst>
          </p:cNvPr>
          <p:cNvPicPr>
            <a:picLocks noChangeAspect="1"/>
          </p:cNvPicPr>
          <p:nvPr/>
        </p:nvPicPr>
        <p:blipFill>
          <a:blip r:embed="rId8"/>
          <a:stretch>
            <a:fillRect/>
          </a:stretch>
        </p:blipFill>
        <p:spPr>
          <a:xfrm>
            <a:off x="1847596" y="2117832"/>
            <a:ext cx="228632" cy="181000"/>
          </a:xfrm>
          <a:prstGeom prst="rect">
            <a:avLst/>
          </a:prstGeom>
        </p:spPr>
      </p:pic>
      <p:pic>
        <p:nvPicPr>
          <p:cNvPr id="32" name="Picture 31">
            <a:extLst>
              <a:ext uri="{FF2B5EF4-FFF2-40B4-BE49-F238E27FC236}">
                <a16:creationId xmlns:a16="http://schemas.microsoft.com/office/drawing/2014/main" id="{B399C7F2-9390-1D95-1A5E-CEA02CEA3686}"/>
              </a:ext>
            </a:extLst>
          </p:cNvPr>
          <p:cNvPicPr>
            <a:picLocks noChangeAspect="1"/>
          </p:cNvPicPr>
          <p:nvPr/>
        </p:nvPicPr>
        <p:blipFill>
          <a:blip r:embed="rId9"/>
          <a:stretch>
            <a:fillRect/>
          </a:stretch>
        </p:blipFill>
        <p:spPr>
          <a:xfrm>
            <a:off x="5216265" y="2596611"/>
            <a:ext cx="1590897" cy="276264"/>
          </a:xfrm>
          <a:prstGeom prst="rect">
            <a:avLst/>
          </a:prstGeom>
        </p:spPr>
      </p:pic>
      <p:pic>
        <p:nvPicPr>
          <p:cNvPr id="36" name="Picture 35">
            <a:extLst>
              <a:ext uri="{FF2B5EF4-FFF2-40B4-BE49-F238E27FC236}">
                <a16:creationId xmlns:a16="http://schemas.microsoft.com/office/drawing/2014/main" id="{6C30B33F-85AB-CF57-B91A-9B60AEC1FADC}"/>
              </a:ext>
            </a:extLst>
          </p:cNvPr>
          <p:cNvPicPr>
            <a:picLocks noChangeAspect="1"/>
          </p:cNvPicPr>
          <p:nvPr/>
        </p:nvPicPr>
        <p:blipFill>
          <a:blip r:embed="rId10"/>
          <a:stretch>
            <a:fillRect/>
          </a:stretch>
        </p:blipFill>
        <p:spPr>
          <a:xfrm>
            <a:off x="443222" y="2044054"/>
            <a:ext cx="1476581" cy="295316"/>
          </a:xfrm>
          <a:prstGeom prst="rect">
            <a:avLst/>
          </a:prstGeom>
        </p:spPr>
      </p:pic>
      <p:pic>
        <p:nvPicPr>
          <p:cNvPr id="38" name="Picture 37">
            <a:extLst>
              <a:ext uri="{FF2B5EF4-FFF2-40B4-BE49-F238E27FC236}">
                <a16:creationId xmlns:a16="http://schemas.microsoft.com/office/drawing/2014/main" id="{58879EF4-24D2-48A0-944F-B5AD0C2022C8}"/>
              </a:ext>
            </a:extLst>
          </p:cNvPr>
          <p:cNvPicPr>
            <a:picLocks noChangeAspect="1"/>
          </p:cNvPicPr>
          <p:nvPr/>
        </p:nvPicPr>
        <p:blipFill>
          <a:blip r:embed="rId11"/>
          <a:stretch>
            <a:fillRect/>
          </a:stretch>
        </p:blipFill>
        <p:spPr>
          <a:xfrm>
            <a:off x="4736292" y="4800104"/>
            <a:ext cx="1962424" cy="276264"/>
          </a:xfrm>
          <a:prstGeom prst="rect">
            <a:avLst/>
          </a:prstGeom>
        </p:spPr>
      </p:pic>
    </p:spTree>
    <p:extLst>
      <p:ext uri="{BB962C8B-B14F-4D97-AF65-F5344CB8AC3E}">
        <p14:creationId xmlns:p14="http://schemas.microsoft.com/office/powerpoint/2010/main" val="38844176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89296-6F3F-BC33-CD3A-E811CC598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E2E49-CD03-8273-C615-BB57BBB985F6}"/>
              </a:ext>
            </a:extLst>
          </p:cNvPr>
          <p:cNvSpPr>
            <a:spLocks noGrp="1"/>
          </p:cNvSpPr>
          <p:nvPr>
            <p:ph type="ctrTitle"/>
          </p:nvPr>
        </p:nvSpPr>
        <p:spPr/>
        <p:txBody>
          <a:bodyPr/>
          <a:lstStyle/>
          <a:p>
            <a:r>
              <a:rPr lang="en-GB" dirty="0"/>
              <a:t>Inventive step assessment at the UPC</a:t>
            </a:r>
          </a:p>
        </p:txBody>
      </p:sp>
    </p:spTree>
    <p:extLst>
      <p:ext uri="{BB962C8B-B14F-4D97-AF65-F5344CB8AC3E}">
        <p14:creationId xmlns:p14="http://schemas.microsoft.com/office/powerpoint/2010/main" val="17267666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ED970-4C85-8A3A-989F-142F9D59B9C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541ACB-374B-164A-DC24-5D677C3FD3EA}"/>
              </a:ext>
            </a:extLst>
          </p:cNvPr>
          <p:cNvSpPr>
            <a:spLocks noGrp="1"/>
          </p:cNvSpPr>
          <p:nvPr>
            <p:ph sz="half" idx="1"/>
          </p:nvPr>
        </p:nvSpPr>
        <p:spPr/>
        <p:txBody>
          <a:bodyPr>
            <a:normAutofit/>
          </a:bodyPr>
          <a:lstStyle/>
          <a:p>
            <a:r>
              <a:rPr lang="en-GB" dirty="0"/>
              <a:t>The Boards of Appeal at the EPO assess inventive step under the “problem and solution” approach</a:t>
            </a:r>
          </a:p>
          <a:p>
            <a:endParaRPr lang="en-GB" dirty="0"/>
          </a:p>
          <a:p>
            <a:pPr marL="914400" lvl="1" indent="-457200">
              <a:buFont typeface="+mj-lt"/>
              <a:buAutoNum type="arabicPeriod"/>
            </a:pPr>
            <a:r>
              <a:rPr lang="en-GB" dirty="0"/>
              <a:t>Identify the closest piece of prior art</a:t>
            </a:r>
          </a:p>
          <a:p>
            <a:pPr marL="914400" lvl="1" indent="-457200">
              <a:buFont typeface="+mj-lt"/>
              <a:buAutoNum type="arabicPeriod"/>
            </a:pPr>
            <a:endParaRPr lang="en-GB" dirty="0"/>
          </a:p>
          <a:p>
            <a:pPr marL="914400" lvl="1" indent="-457200">
              <a:buFont typeface="+mj-lt"/>
              <a:buAutoNum type="arabicPeriod"/>
            </a:pPr>
            <a:r>
              <a:rPr lang="en-GB" dirty="0"/>
              <a:t>Identify the objective technical problem by comparing the claim under examination to the closest piece of prior art, and</a:t>
            </a:r>
          </a:p>
          <a:p>
            <a:pPr marL="914400" lvl="1" indent="-457200">
              <a:buFont typeface="+mj-lt"/>
              <a:buAutoNum type="arabicPeriod"/>
            </a:pPr>
            <a:endParaRPr lang="en-GB" dirty="0"/>
          </a:p>
          <a:p>
            <a:pPr marL="914400" lvl="1" indent="-457200">
              <a:buFont typeface="+mj-lt"/>
              <a:buAutoNum type="arabicPeriod"/>
            </a:pPr>
            <a:r>
              <a:rPr lang="en-GB" dirty="0"/>
              <a:t>Determine whether the skilled person, on looking to solve the objective technical problem, would be incited by the teaching of the prior art to arrive at the claimed subject matter</a:t>
            </a:r>
          </a:p>
          <a:p>
            <a:pPr marL="0" indent="0">
              <a:buNone/>
            </a:pPr>
            <a:endParaRPr lang="en-GB" dirty="0"/>
          </a:p>
          <a:p>
            <a:pPr marL="0" indent="0">
              <a:buNone/>
            </a:pPr>
            <a:endParaRPr lang="en-GB" dirty="0"/>
          </a:p>
        </p:txBody>
      </p:sp>
      <p:sp>
        <p:nvSpPr>
          <p:cNvPr id="4" name="Text Placeholder 3">
            <a:extLst>
              <a:ext uri="{FF2B5EF4-FFF2-40B4-BE49-F238E27FC236}">
                <a16:creationId xmlns:a16="http://schemas.microsoft.com/office/drawing/2014/main" id="{08BD35CF-C64B-7BD3-17EF-9763FD5245B6}"/>
              </a:ext>
            </a:extLst>
          </p:cNvPr>
          <p:cNvSpPr>
            <a:spLocks noGrp="1"/>
          </p:cNvSpPr>
          <p:nvPr>
            <p:ph type="body" sz="quarter" idx="10"/>
          </p:nvPr>
        </p:nvSpPr>
        <p:spPr/>
        <p:txBody>
          <a:bodyPr>
            <a:normAutofit/>
          </a:bodyPr>
          <a:lstStyle/>
          <a:p>
            <a:r>
              <a:rPr lang="en-GB" dirty="0"/>
              <a:t>Inventive step at the UPC</a:t>
            </a:r>
          </a:p>
        </p:txBody>
      </p:sp>
    </p:spTree>
    <p:extLst>
      <p:ext uri="{BB962C8B-B14F-4D97-AF65-F5344CB8AC3E}">
        <p14:creationId xmlns:p14="http://schemas.microsoft.com/office/powerpoint/2010/main" val="1173559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FF6F0-096F-4C9C-E3CC-5146E55F3062}"/>
            </a:ext>
          </a:extLst>
        </p:cNvPr>
        <p:cNvGrpSpPr/>
        <p:nvPr/>
      </p:nvGrpSpPr>
      <p:grpSpPr>
        <a:xfrm>
          <a:off x="0" y="0"/>
          <a:ext cx="0" cy="0"/>
          <a:chOff x="0" y="0"/>
          <a:chExt cx="0" cy="0"/>
        </a:xfrm>
      </p:grpSpPr>
      <p:pic>
        <p:nvPicPr>
          <p:cNvPr id="5" name="Content Placeholder 4" descr="A graph with numbers and lines&#10;&#10;AI-generated content may be incorrect.">
            <a:extLst>
              <a:ext uri="{FF2B5EF4-FFF2-40B4-BE49-F238E27FC236}">
                <a16:creationId xmlns:a16="http://schemas.microsoft.com/office/drawing/2014/main" id="{5E6EA6E9-8DB3-4B76-1563-06732F6D293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t="30441" b="3069"/>
          <a:stretch>
            <a:fillRect/>
          </a:stretch>
        </p:blipFill>
        <p:spPr>
          <a:xfrm>
            <a:off x="1592445" y="1916832"/>
            <a:ext cx="9007110" cy="3992551"/>
          </a:xfrm>
        </p:spPr>
      </p:pic>
      <p:sp>
        <p:nvSpPr>
          <p:cNvPr id="4" name="Text Placeholder 3">
            <a:extLst>
              <a:ext uri="{FF2B5EF4-FFF2-40B4-BE49-F238E27FC236}">
                <a16:creationId xmlns:a16="http://schemas.microsoft.com/office/drawing/2014/main" id="{07D4951A-A975-BEA5-05CF-AC30D2E8C69D}"/>
              </a:ext>
            </a:extLst>
          </p:cNvPr>
          <p:cNvSpPr>
            <a:spLocks noGrp="1"/>
          </p:cNvSpPr>
          <p:nvPr>
            <p:ph type="body" sz="quarter" idx="10"/>
          </p:nvPr>
        </p:nvSpPr>
        <p:spPr/>
        <p:txBody>
          <a:bodyPr/>
          <a:lstStyle/>
          <a:p>
            <a:r>
              <a:rPr lang="en-GB" dirty="0"/>
              <a:t>Trends at the European Patent Office – Computer technologies</a:t>
            </a:r>
          </a:p>
          <a:p>
            <a:endParaRPr lang="en-US" dirty="0"/>
          </a:p>
        </p:txBody>
      </p:sp>
      <p:sp>
        <p:nvSpPr>
          <p:cNvPr id="6" name="Content Placeholder 1">
            <a:extLst>
              <a:ext uri="{FF2B5EF4-FFF2-40B4-BE49-F238E27FC236}">
                <a16:creationId xmlns:a16="http://schemas.microsoft.com/office/drawing/2014/main" id="{76729F6F-AAC8-302D-10E6-286D886220BD}"/>
              </a:ext>
            </a:extLst>
          </p:cNvPr>
          <p:cNvSpPr txBox="1">
            <a:spLocks/>
          </p:cNvSpPr>
          <p:nvPr/>
        </p:nvSpPr>
        <p:spPr>
          <a:xfrm>
            <a:off x="440963" y="1235399"/>
            <a:ext cx="11222567" cy="5374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7EA9"/>
              </a:buClr>
              <a:buFont typeface="Arial" panose="020B0604020202020204" pitchFamily="34" charset="0"/>
              <a:buChar char="•"/>
              <a:defRPr sz="2000" kern="1200">
                <a:solidFill>
                  <a:srgbClr val="8D857D"/>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7EA9"/>
              </a:buClr>
              <a:buFont typeface="Arial" panose="020B0604020202020204" pitchFamily="34" charset="0"/>
              <a:buChar char="•"/>
              <a:defRPr sz="2000" kern="1200">
                <a:solidFill>
                  <a:srgbClr val="8D857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EA9"/>
              </a:buClr>
              <a:buFont typeface="Wingdings" pitchFamily="2" charset="2"/>
              <a:buChar char="§"/>
              <a:defRPr sz="1800" kern="1200">
                <a:solidFill>
                  <a:srgbClr val="8D857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EA9"/>
              </a:buClr>
              <a:buFont typeface="Arial" panose="020B0604020202020204" pitchFamily="34" charset="0"/>
              <a:buChar char="–"/>
              <a:defRPr sz="1800" kern="1200">
                <a:solidFill>
                  <a:srgbClr val="8D857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EA9"/>
              </a:buClr>
              <a:buFont typeface="Arial" panose="020B0604020202020204" pitchFamily="34" charset="0"/>
              <a:buChar char="»"/>
              <a:defRPr sz="1800" kern="1200">
                <a:solidFill>
                  <a:srgbClr val="8D85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Computer technology applications and grants</a:t>
            </a:r>
          </a:p>
          <a:p>
            <a:pPr lvl="1"/>
            <a:endParaRPr lang="en-US" dirty="0"/>
          </a:p>
        </p:txBody>
      </p:sp>
    </p:spTree>
    <p:extLst>
      <p:ext uri="{BB962C8B-B14F-4D97-AF65-F5344CB8AC3E}">
        <p14:creationId xmlns:p14="http://schemas.microsoft.com/office/powerpoint/2010/main" val="2865793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E2C92-AB67-5DF5-FFBC-E093038AA84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7FF5C4-9BA4-55CB-597C-706449226C8F}"/>
              </a:ext>
            </a:extLst>
          </p:cNvPr>
          <p:cNvSpPr>
            <a:spLocks noGrp="1"/>
          </p:cNvSpPr>
          <p:nvPr>
            <p:ph sz="half" idx="1"/>
          </p:nvPr>
        </p:nvSpPr>
        <p:spPr/>
        <p:txBody>
          <a:bodyPr>
            <a:normAutofit fontScale="92500" lnSpcReduction="20000"/>
          </a:bodyPr>
          <a:lstStyle/>
          <a:p>
            <a:r>
              <a:rPr lang="en-GB" dirty="0"/>
              <a:t>On 25 November 2025, the Court of Appeal of the UPC handed down its decision on a dispute between Amgen Inc. and Sanofi and Regeneron Pharmaceuticals Inc.</a:t>
            </a:r>
          </a:p>
          <a:p>
            <a:pPr marL="0" indent="0">
              <a:buNone/>
            </a:pPr>
            <a:endParaRPr lang="en-GB" dirty="0"/>
          </a:p>
          <a:p>
            <a:r>
              <a:rPr lang="en-GB" dirty="0"/>
              <a:t>This is the first UPC Court of Appeal decision to comment on the legal test to be applied in assessing whether the subject matter of a claim is inventive</a:t>
            </a:r>
          </a:p>
          <a:p>
            <a:endParaRPr lang="en-GB" dirty="0"/>
          </a:p>
          <a:p>
            <a:r>
              <a:rPr lang="en-GB" dirty="0"/>
              <a:t>In summary, on applying inventive step before the UPC, you must:</a:t>
            </a:r>
          </a:p>
          <a:p>
            <a:endParaRPr lang="en-GB" dirty="0"/>
          </a:p>
          <a:p>
            <a:pPr marL="914400" lvl="1" indent="-457200">
              <a:buFont typeface="+mj-lt"/>
              <a:buAutoNum type="arabicPeriod"/>
            </a:pPr>
            <a:r>
              <a:rPr lang="en-GB" dirty="0"/>
              <a:t>Identify the object of the patent, i.e. the objective problem, by looking at the subject matter of a claim as a whole and determine what problem it purports to solve based on the disclosure in the patent, including the technical data in the patent</a:t>
            </a:r>
          </a:p>
          <a:p>
            <a:pPr marL="914400" lvl="1" indent="-457200">
              <a:buFont typeface="+mj-lt"/>
              <a:buAutoNum type="arabicPeriod"/>
            </a:pPr>
            <a:endParaRPr lang="en-GB" dirty="0"/>
          </a:p>
          <a:p>
            <a:pPr marL="914400" lvl="1" indent="-457200">
              <a:buFont typeface="+mj-lt"/>
              <a:buAutoNum type="arabicPeriod"/>
            </a:pPr>
            <a:r>
              <a:rPr lang="en-GB" dirty="0"/>
              <a:t>Identify at least one realistic starting point, i.e., the closest piece of prior art, and</a:t>
            </a:r>
          </a:p>
          <a:p>
            <a:pPr marL="914400" lvl="1" indent="-457200">
              <a:buFont typeface="+mj-lt"/>
              <a:buAutoNum type="arabicPeriod"/>
            </a:pPr>
            <a:endParaRPr lang="en-GB" dirty="0"/>
          </a:p>
          <a:p>
            <a:pPr marL="914400" lvl="1" indent="-457200">
              <a:buFont typeface="+mj-lt"/>
              <a:buAutoNum type="arabicPeriod"/>
            </a:pPr>
            <a:r>
              <a:rPr lang="en-GB" dirty="0"/>
              <a:t>Determine whether, on starting from the realistic starting point, the skilled person would be pointed or motivated to move in the direction of the claimed subject matter</a:t>
            </a:r>
          </a:p>
          <a:p>
            <a:pPr marL="457200" indent="-457200">
              <a:buFont typeface="+mj-lt"/>
              <a:buAutoNum type="arabicPeriod"/>
            </a:pPr>
            <a:endParaRPr lang="en-GB" dirty="0"/>
          </a:p>
        </p:txBody>
      </p:sp>
      <p:sp>
        <p:nvSpPr>
          <p:cNvPr id="4" name="Text Placeholder 3">
            <a:extLst>
              <a:ext uri="{FF2B5EF4-FFF2-40B4-BE49-F238E27FC236}">
                <a16:creationId xmlns:a16="http://schemas.microsoft.com/office/drawing/2014/main" id="{2E34CFC3-25C9-227D-8560-3F7FAE35880B}"/>
              </a:ext>
            </a:extLst>
          </p:cNvPr>
          <p:cNvSpPr>
            <a:spLocks noGrp="1"/>
          </p:cNvSpPr>
          <p:nvPr>
            <p:ph type="body" sz="quarter" idx="10"/>
          </p:nvPr>
        </p:nvSpPr>
        <p:spPr/>
        <p:txBody>
          <a:bodyPr>
            <a:normAutofit/>
          </a:bodyPr>
          <a:lstStyle/>
          <a:p>
            <a:r>
              <a:rPr lang="en-GB" dirty="0"/>
              <a:t>Inventive step at the UPC</a:t>
            </a:r>
          </a:p>
        </p:txBody>
      </p:sp>
    </p:spTree>
    <p:extLst>
      <p:ext uri="{BB962C8B-B14F-4D97-AF65-F5344CB8AC3E}">
        <p14:creationId xmlns:p14="http://schemas.microsoft.com/office/powerpoint/2010/main" val="22471646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66287-F833-95FC-228E-759C0F41023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F4D1D8-76C5-9439-AE3D-937C5D7EE54B}"/>
              </a:ext>
            </a:extLst>
          </p:cNvPr>
          <p:cNvSpPr>
            <a:spLocks noGrp="1"/>
          </p:cNvSpPr>
          <p:nvPr>
            <p:ph sz="half" idx="1"/>
          </p:nvPr>
        </p:nvSpPr>
        <p:spPr/>
        <p:txBody>
          <a:bodyPr>
            <a:normAutofit/>
          </a:bodyPr>
          <a:lstStyle/>
          <a:p>
            <a:r>
              <a:rPr lang="en-GB" dirty="0"/>
              <a:t>This new test involves looking from the perspective of the skilled person at the </a:t>
            </a:r>
            <a:r>
              <a:rPr lang="en-GB" u="sng" dirty="0"/>
              <a:t>disclosure of the patent</a:t>
            </a:r>
            <a:r>
              <a:rPr lang="en-GB" dirty="0"/>
              <a:t>, at its priority date, to assess an objective problem that the patent aims to solve</a:t>
            </a:r>
          </a:p>
          <a:p>
            <a:endParaRPr lang="en-GB" dirty="0"/>
          </a:p>
          <a:p>
            <a:r>
              <a:rPr lang="en-GB" dirty="0"/>
              <a:t>Under the EPO’s problem and solution approach, the closest prior art is identified first</a:t>
            </a:r>
          </a:p>
          <a:p>
            <a:pPr lvl="1"/>
            <a:r>
              <a:rPr lang="en-GB" i="1" dirty="0"/>
              <a:t>“closest” </a:t>
            </a:r>
            <a:r>
              <a:rPr lang="en-GB" dirty="0"/>
              <a:t>based on functionality, or overlap of feature-set</a:t>
            </a:r>
          </a:p>
          <a:p>
            <a:pPr lvl="1"/>
            <a:endParaRPr lang="en-GB" dirty="0"/>
          </a:p>
          <a:p>
            <a:r>
              <a:rPr lang="en-GB" dirty="0"/>
              <a:t>The “objective technical problem” is then based specifically on that closest prior art:</a:t>
            </a:r>
          </a:p>
          <a:p>
            <a:pPr lvl="1"/>
            <a:r>
              <a:rPr lang="en-GB" dirty="0"/>
              <a:t>analysis of the novel features, and </a:t>
            </a:r>
          </a:p>
          <a:p>
            <a:pPr lvl="1"/>
            <a:r>
              <a:rPr lang="en-GB" dirty="0"/>
              <a:t>determining a technical problem associated with the prior art lacking those features</a:t>
            </a:r>
          </a:p>
          <a:p>
            <a:endParaRPr lang="en-GB" dirty="0"/>
          </a:p>
        </p:txBody>
      </p:sp>
      <p:sp>
        <p:nvSpPr>
          <p:cNvPr id="4" name="Text Placeholder 3">
            <a:extLst>
              <a:ext uri="{FF2B5EF4-FFF2-40B4-BE49-F238E27FC236}">
                <a16:creationId xmlns:a16="http://schemas.microsoft.com/office/drawing/2014/main" id="{192A1923-F0BE-EC04-8AD6-E0A28E0EBFEA}"/>
              </a:ext>
            </a:extLst>
          </p:cNvPr>
          <p:cNvSpPr>
            <a:spLocks noGrp="1"/>
          </p:cNvSpPr>
          <p:nvPr>
            <p:ph type="body" sz="quarter" idx="10"/>
          </p:nvPr>
        </p:nvSpPr>
        <p:spPr/>
        <p:txBody>
          <a:bodyPr>
            <a:normAutofit/>
          </a:bodyPr>
          <a:lstStyle/>
          <a:p>
            <a:r>
              <a:rPr lang="en-GB" dirty="0"/>
              <a:t>Inventive step at the UPC</a:t>
            </a:r>
          </a:p>
        </p:txBody>
      </p:sp>
    </p:spTree>
    <p:extLst>
      <p:ext uri="{BB962C8B-B14F-4D97-AF65-F5344CB8AC3E}">
        <p14:creationId xmlns:p14="http://schemas.microsoft.com/office/powerpoint/2010/main" val="29906452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0DEE8-26F0-DF8C-D3B4-C6765BD5EE6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F03E86-5AC6-F57B-5957-9C781951735A}"/>
              </a:ext>
            </a:extLst>
          </p:cNvPr>
          <p:cNvSpPr>
            <a:spLocks noGrp="1"/>
          </p:cNvSpPr>
          <p:nvPr>
            <p:ph sz="half" idx="1"/>
          </p:nvPr>
        </p:nvSpPr>
        <p:spPr/>
        <p:txBody>
          <a:bodyPr>
            <a:normAutofit/>
          </a:bodyPr>
          <a:lstStyle/>
          <a:p>
            <a:r>
              <a:rPr lang="en-GB" dirty="0"/>
              <a:t>It is likely that in most cases the EPO and UPC approaches will arrive at the same outcome</a:t>
            </a:r>
          </a:p>
          <a:p>
            <a:endParaRPr lang="en-GB" dirty="0"/>
          </a:p>
          <a:p>
            <a:r>
              <a:rPr lang="en-GB" dirty="0"/>
              <a:t>However, it is odd that the UPC Court of Appeal has chosen to diverge from long-established EPO test given that a primary purpose of the UPC is to “enhance legal certainty”</a:t>
            </a:r>
          </a:p>
          <a:p>
            <a:endParaRPr lang="en-GB" dirty="0"/>
          </a:p>
          <a:p>
            <a:r>
              <a:rPr lang="en-GB" dirty="0"/>
              <a:t>We may see different outcomes where the closest prior art under the EPO’s approach is selected based on a strong overlap of feature set, rather than on similarity of purpose</a:t>
            </a:r>
          </a:p>
          <a:p>
            <a:endParaRPr lang="en-GB" dirty="0"/>
          </a:p>
          <a:p>
            <a:r>
              <a:rPr lang="en-GB" dirty="0"/>
              <a:t>Where close prior art is found during prosecution, the specification may not teach an invention centred on the features providing novelty – in those cases the outcomes might differ</a:t>
            </a:r>
          </a:p>
          <a:p>
            <a:endParaRPr lang="en-GB" dirty="0"/>
          </a:p>
          <a:p>
            <a:r>
              <a:rPr lang="en-GB" dirty="0"/>
              <a:t>Too early to predict how the courts may apply this test – watch this space!</a:t>
            </a:r>
          </a:p>
          <a:p>
            <a:endParaRPr lang="en-GB" dirty="0"/>
          </a:p>
        </p:txBody>
      </p:sp>
      <p:sp>
        <p:nvSpPr>
          <p:cNvPr id="4" name="Text Placeholder 3">
            <a:extLst>
              <a:ext uri="{FF2B5EF4-FFF2-40B4-BE49-F238E27FC236}">
                <a16:creationId xmlns:a16="http://schemas.microsoft.com/office/drawing/2014/main" id="{C3E9DDC4-42AD-7EB3-3061-94B09F5B20A1}"/>
              </a:ext>
            </a:extLst>
          </p:cNvPr>
          <p:cNvSpPr>
            <a:spLocks noGrp="1"/>
          </p:cNvSpPr>
          <p:nvPr>
            <p:ph type="body" sz="quarter" idx="10"/>
          </p:nvPr>
        </p:nvSpPr>
        <p:spPr/>
        <p:txBody>
          <a:bodyPr>
            <a:normAutofit/>
          </a:bodyPr>
          <a:lstStyle/>
          <a:p>
            <a:r>
              <a:rPr lang="en-GB" dirty="0"/>
              <a:t>Inventive step at the UPC</a:t>
            </a:r>
          </a:p>
        </p:txBody>
      </p:sp>
    </p:spTree>
    <p:extLst>
      <p:ext uri="{BB962C8B-B14F-4D97-AF65-F5344CB8AC3E}">
        <p14:creationId xmlns:p14="http://schemas.microsoft.com/office/powerpoint/2010/main" val="3008489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D6F24-E5BF-F4F5-21C9-3B2FEB3FAB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8EE162-C787-28A3-059F-B7478117D7CB}"/>
              </a:ext>
            </a:extLst>
          </p:cNvPr>
          <p:cNvSpPr>
            <a:spLocks noGrp="1"/>
          </p:cNvSpPr>
          <p:nvPr>
            <p:ph type="ctrTitle"/>
          </p:nvPr>
        </p:nvSpPr>
        <p:spPr/>
        <p:txBody>
          <a:bodyPr/>
          <a:lstStyle/>
          <a:p>
            <a:r>
              <a:rPr lang="en-GB" dirty="0"/>
              <a:t>A doctrine of equivalents at the UPC –</a:t>
            </a:r>
            <a:br>
              <a:rPr lang="en-GB" dirty="0"/>
            </a:br>
            <a:r>
              <a:rPr lang="en-GB" dirty="0"/>
              <a:t>a weapon in the patentee’s arsenal</a:t>
            </a:r>
          </a:p>
        </p:txBody>
      </p:sp>
    </p:spTree>
    <p:extLst>
      <p:ext uri="{BB962C8B-B14F-4D97-AF65-F5344CB8AC3E}">
        <p14:creationId xmlns:p14="http://schemas.microsoft.com/office/powerpoint/2010/main" val="14627823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B7AAD-1B81-9CF0-BC1C-819AB64280C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F93F74-106C-DE59-A605-DCC0CBFE2CD4}"/>
              </a:ext>
            </a:extLst>
          </p:cNvPr>
          <p:cNvSpPr>
            <a:spLocks noGrp="1"/>
          </p:cNvSpPr>
          <p:nvPr>
            <p:ph sz="half" idx="1"/>
          </p:nvPr>
        </p:nvSpPr>
        <p:spPr>
          <a:xfrm>
            <a:off x="441099" y="1235398"/>
            <a:ext cx="7671125" cy="4713879"/>
          </a:xfrm>
        </p:spPr>
        <p:txBody>
          <a:bodyPr/>
          <a:lstStyle/>
          <a:p>
            <a:pPr lvl="1"/>
            <a:r>
              <a:rPr lang="en-US" dirty="0"/>
              <a:t>Plant-e v </a:t>
            </a:r>
            <a:r>
              <a:rPr lang="en-US" dirty="0" err="1"/>
              <a:t>Bioo</a:t>
            </a:r>
            <a:r>
              <a:rPr lang="en-US" dirty="0"/>
              <a:t> – Plant-based-Microbial Fuel Cell (P-MFC)</a:t>
            </a:r>
          </a:p>
          <a:p>
            <a:pPr lvl="1"/>
            <a:endParaRPr lang="en-US" dirty="0"/>
          </a:p>
          <a:p>
            <a:pPr lvl="1"/>
            <a:r>
              <a:rPr lang="en-US" dirty="0"/>
              <a:t>Patent directed to a method for converting light energy into electrical energy and/or hydrogen</a:t>
            </a:r>
          </a:p>
          <a:p>
            <a:pPr lvl="1"/>
            <a:endParaRPr lang="en-US" dirty="0"/>
          </a:p>
          <a:p>
            <a:pPr lvl="1"/>
            <a:r>
              <a:rPr lang="en-US" dirty="0"/>
              <a:t>Uses a reactor having an anode compartment and a cathode compartment</a:t>
            </a:r>
          </a:p>
          <a:p>
            <a:pPr lvl="2"/>
            <a:r>
              <a:rPr lang="en-US" dirty="0"/>
              <a:t>The anode compartment including a microorganism capable of oxidizing an electron donor compound, and</a:t>
            </a:r>
          </a:p>
          <a:p>
            <a:pPr lvl="2"/>
            <a:r>
              <a:rPr lang="en-US" dirty="0"/>
              <a:t>A living plant (or part of a plant) capable of converting light energy into the electron donor compound</a:t>
            </a:r>
          </a:p>
          <a:p>
            <a:pPr lvl="2"/>
            <a:r>
              <a:rPr lang="en-US" dirty="0"/>
              <a:t>Wherein the microorganism lives around the root zone of the plant</a:t>
            </a:r>
          </a:p>
          <a:p>
            <a:pPr lvl="2"/>
            <a:endParaRPr lang="en-US" dirty="0"/>
          </a:p>
        </p:txBody>
      </p:sp>
      <p:sp>
        <p:nvSpPr>
          <p:cNvPr id="4" name="Text Placeholder 3">
            <a:extLst>
              <a:ext uri="{FF2B5EF4-FFF2-40B4-BE49-F238E27FC236}">
                <a16:creationId xmlns:a16="http://schemas.microsoft.com/office/drawing/2014/main" id="{49ED0185-95A6-4971-7A8E-C6CC8D1CF3BF}"/>
              </a:ext>
            </a:extLst>
          </p:cNvPr>
          <p:cNvSpPr>
            <a:spLocks noGrp="1"/>
          </p:cNvSpPr>
          <p:nvPr>
            <p:ph type="body" sz="quarter" idx="10"/>
          </p:nvPr>
        </p:nvSpPr>
        <p:spPr/>
        <p:txBody>
          <a:bodyPr/>
          <a:lstStyle/>
          <a:p>
            <a:r>
              <a:rPr lang="en-GB" dirty="0"/>
              <a:t>UPC doctrine of equivalents</a:t>
            </a:r>
          </a:p>
          <a:p>
            <a:endParaRPr lang="en-US" dirty="0"/>
          </a:p>
        </p:txBody>
      </p:sp>
      <p:pic>
        <p:nvPicPr>
          <p:cNvPr id="3" name="Picture 2">
            <a:extLst>
              <a:ext uri="{FF2B5EF4-FFF2-40B4-BE49-F238E27FC236}">
                <a16:creationId xmlns:a16="http://schemas.microsoft.com/office/drawing/2014/main" id="{6E4A4287-3201-FE10-5F24-C61FF6BF3792}"/>
              </a:ext>
            </a:extLst>
          </p:cNvPr>
          <p:cNvPicPr>
            <a:picLocks noChangeAspect="1"/>
          </p:cNvPicPr>
          <p:nvPr/>
        </p:nvPicPr>
        <p:blipFill>
          <a:blip r:embed="rId2"/>
          <a:stretch>
            <a:fillRect/>
          </a:stretch>
        </p:blipFill>
        <p:spPr>
          <a:xfrm>
            <a:off x="8040216" y="1469643"/>
            <a:ext cx="3240360" cy="4553120"/>
          </a:xfrm>
          <a:prstGeom prst="rect">
            <a:avLst/>
          </a:prstGeom>
        </p:spPr>
      </p:pic>
    </p:spTree>
    <p:extLst>
      <p:ext uri="{BB962C8B-B14F-4D97-AF65-F5344CB8AC3E}">
        <p14:creationId xmlns:p14="http://schemas.microsoft.com/office/powerpoint/2010/main" val="15724018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107F4-52F9-2970-5E62-E8A1CD2584F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A32A25-AFA3-260D-A13E-136A1468589A}"/>
              </a:ext>
            </a:extLst>
          </p:cNvPr>
          <p:cNvSpPr>
            <a:spLocks noGrp="1"/>
          </p:cNvSpPr>
          <p:nvPr>
            <p:ph sz="half" idx="1"/>
          </p:nvPr>
        </p:nvSpPr>
        <p:spPr>
          <a:xfrm>
            <a:off x="335361" y="1235398"/>
            <a:ext cx="5976664" cy="4713879"/>
          </a:xfrm>
        </p:spPr>
        <p:txBody>
          <a:bodyPr>
            <a:normAutofit lnSpcReduction="10000"/>
          </a:bodyPr>
          <a:lstStyle/>
          <a:p>
            <a:pPr lvl="1"/>
            <a:r>
              <a:rPr lang="en-US" dirty="0"/>
              <a:t>Considering the alleged infringement, certain features were found not to be present:</a:t>
            </a:r>
          </a:p>
          <a:p>
            <a:pPr lvl="2"/>
            <a:r>
              <a:rPr lang="en-US" b="1" u="sng" dirty="0"/>
              <a:t>The anode compartment comprising</a:t>
            </a:r>
            <a:r>
              <a:rPr lang="en-US" dirty="0"/>
              <a:t> a living plant (or part of a plant) capable of converting light energy into the electron donor compound</a:t>
            </a:r>
          </a:p>
          <a:p>
            <a:pPr lvl="2"/>
            <a:r>
              <a:rPr lang="en-US" b="1" u="sng" dirty="0"/>
              <a:t>Wherein the microorganism lives around the root zone of the plant</a:t>
            </a:r>
            <a:r>
              <a:rPr lang="en-US" dirty="0"/>
              <a:t>.</a:t>
            </a:r>
          </a:p>
          <a:p>
            <a:pPr lvl="1"/>
            <a:endParaRPr lang="en-US" dirty="0"/>
          </a:p>
          <a:p>
            <a:pPr lvl="1"/>
            <a:r>
              <a:rPr lang="en-US" dirty="0"/>
              <a:t>Instead, the anode/cathode and microorganism are provided in a separate chamber from the plant</a:t>
            </a:r>
          </a:p>
          <a:p>
            <a:pPr lvl="1"/>
            <a:r>
              <a:rPr lang="en-US" dirty="0"/>
              <a:t>Otherwise, the cell functions to the same principles</a:t>
            </a:r>
          </a:p>
        </p:txBody>
      </p:sp>
      <p:sp>
        <p:nvSpPr>
          <p:cNvPr id="4" name="Text Placeholder 3">
            <a:extLst>
              <a:ext uri="{FF2B5EF4-FFF2-40B4-BE49-F238E27FC236}">
                <a16:creationId xmlns:a16="http://schemas.microsoft.com/office/drawing/2014/main" id="{6F9D94FD-7F0D-2B7B-9C82-85B9EF9E2C00}"/>
              </a:ext>
            </a:extLst>
          </p:cNvPr>
          <p:cNvSpPr>
            <a:spLocks noGrp="1"/>
          </p:cNvSpPr>
          <p:nvPr>
            <p:ph type="body" sz="quarter" idx="10"/>
          </p:nvPr>
        </p:nvSpPr>
        <p:spPr/>
        <p:txBody>
          <a:bodyPr/>
          <a:lstStyle/>
          <a:p>
            <a:r>
              <a:rPr lang="en-GB" dirty="0"/>
              <a:t>UPC doctrine of equivalents</a:t>
            </a:r>
          </a:p>
          <a:p>
            <a:endParaRPr lang="en-US" dirty="0"/>
          </a:p>
        </p:txBody>
      </p:sp>
      <p:pic>
        <p:nvPicPr>
          <p:cNvPr id="3" name="Picture 2">
            <a:extLst>
              <a:ext uri="{FF2B5EF4-FFF2-40B4-BE49-F238E27FC236}">
                <a16:creationId xmlns:a16="http://schemas.microsoft.com/office/drawing/2014/main" id="{0719BEFD-6131-FD0D-ABBF-C1C6D224EC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90924" y="1708797"/>
            <a:ext cx="5052169" cy="3767078"/>
          </a:xfrm>
          <a:prstGeom prst="rect">
            <a:avLst/>
          </a:prstGeom>
        </p:spPr>
      </p:pic>
    </p:spTree>
    <p:extLst>
      <p:ext uri="{BB962C8B-B14F-4D97-AF65-F5344CB8AC3E}">
        <p14:creationId xmlns:p14="http://schemas.microsoft.com/office/powerpoint/2010/main" val="41345047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09F0A-DE23-C584-C33B-E15F22A4881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71938-74B5-9318-7238-72E6460AF75E}"/>
              </a:ext>
            </a:extLst>
          </p:cNvPr>
          <p:cNvSpPr>
            <a:spLocks noGrp="1"/>
          </p:cNvSpPr>
          <p:nvPr>
            <p:ph sz="half" idx="1"/>
          </p:nvPr>
        </p:nvSpPr>
        <p:spPr>
          <a:xfrm>
            <a:off x="441099" y="1235398"/>
            <a:ext cx="11127509" cy="4713879"/>
          </a:xfrm>
        </p:spPr>
        <p:txBody>
          <a:bodyPr>
            <a:normAutofit/>
          </a:bodyPr>
          <a:lstStyle/>
          <a:p>
            <a:pPr lvl="1"/>
            <a:r>
              <a:rPr lang="en-GB" dirty="0"/>
              <a:t>A variant is equivalent to an element specified in the claim if the following four points are satisfied:</a:t>
            </a:r>
          </a:p>
          <a:p>
            <a:pPr lvl="1"/>
            <a:endParaRPr lang="en-GB" dirty="0"/>
          </a:p>
          <a:p>
            <a:pPr marL="914400" lvl="1" indent="-457200">
              <a:buFont typeface="+mj-lt"/>
              <a:buAutoNum type="arabicPeriod"/>
            </a:pPr>
            <a:r>
              <a:rPr lang="en-GB" dirty="0"/>
              <a:t>Technical equivalence: does the variation solve (essentially) the same problem that the patented invention solves and perform (essentially) the same function in this context?</a:t>
            </a:r>
          </a:p>
          <a:p>
            <a:pPr marL="914400" lvl="1" indent="-457200">
              <a:buFont typeface="+mj-lt"/>
              <a:buAutoNum type="arabicPeriod"/>
            </a:pPr>
            <a:endParaRPr lang="en-GB" dirty="0"/>
          </a:p>
          <a:p>
            <a:pPr marL="914400" lvl="1" indent="-457200">
              <a:buFont typeface="+mj-lt"/>
              <a:buAutoNum type="arabicPeriod"/>
            </a:pPr>
            <a:r>
              <a:rPr lang="en-GB" dirty="0"/>
              <a:t>Fair protection for patentee: Is extending the protection of the claim to the equivalent proportionate to a fair protection for the patentee?</a:t>
            </a:r>
          </a:p>
          <a:p>
            <a:pPr marL="914400" lvl="1" indent="-457200">
              <a:buFont typeface="+mj-lt"/>
              <a:buAutoNum type="arabicPeriod"/>
            </a:pPr>
            <a:endParaRPr lang="en-GB" dirty="0"/>
          </a:p>
          <a:p>
            <a:pPr marL="914400" lvl="1" indent="-457200">
              <a:buFont typeface="+mj-lt"/>
              <a:buAutoNum type="arabicPeriod"/>
            </a:pPr>
            <a:r>
              <a:rPr lang="en-GB" dirty="0"/>
              <a:t>Reasonable legal certainty for third parties: does the skilled person understand from the patent that the scope of the invention is broader than what is claimed literally?</a:t>
            </a:r>
          </a:p>
          <a:p>
            <a:pPr marL="914400" lvl="1" indent="-457200">
              <a:buFont typeface="+mj-lt"/>
              <a:buAutoNum type="arabicPeriod"/>
            </a:pPr>
            <a:endParaRPr lang="en-GB" dirty="0"/>
          </a:p>
          <a:p>
            <a:pPr marL="914400" lvl="1" indent="-457200">
              <a:buFont typeface="+mj-lt"/>
              <a:buAutoNum type="arabicPeriod"/>
            </a:pPr>
            <a:r>
              <a:rPr lang="en-GB" dirty="0"/>
              <a:t>Is the allegedly infringing product novel and inventive over the prior art?</a:t>
            </a:r>
          </a:p>
          <a:p>
            <a:pPr lvl="2"/>
            <a:endParaRPr lang="en-US" dirty="0"/>
          </a:p>
        </p:txBody>
      </p:sp>
      <p:sp>
        <p:nvSpPr>
          <p:cNvPr id="4" name="Text Placeholder 3">
            <a:extLst>
              <a:ext uri="{FF2B5EF4-FFF2-40B4-BE49-F238E27FC236}">
                <a16:creationId xmlns:a16="http://schemas.microsoft.com/office/drawing/2014/main" id="{DC782090-D74A-2DFA-F218-2DA942595EBB}"/>
              </a:ext>
            </a:extLst>
          </p:cNvPr>
          <p:cNvSpPr>
            <a:spLocks noGrp="1"/>
          </p:cNvSpPr>
          <p:nvPr>
            <p:ph type="body" sz="quarter" idx="10"/>
          </p:nvPr>
        </p:nvSpPr>
        <p:spPr/>
        <p:txBody>
          <a:bodyPr/>
          <a:lstStyle/>
          <a:p>
            <a:r>
              <a:rPr lang="en-GB" dirty="0"/>
              <a:t>UPC doctrine of equivalents</a:t>
            </a:r>
          </a:p>
          <a:p>
            <a:endParaRPr lang="en-US" dirty="0"/>
          </a:p>
        </p:txBody>
      </p:sp>
    </p:spTree>
    <p:extLst>
      <p:ext uri="{BB962C8B-B14F-4D97-AF65-F5344CB8AC3E}">
        <p14:creationId xmlns:p14="http://schemas.microsoft.com/office/powerpoint/2010/main" val="14354896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47E54-1497-115D-0A96-0C5939F651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749BD8-E7EF-5BA6-8FA3-CE2F214E787A}"/>
              </a:ext>
            </a:extLst>
          </p:cNvPr>
          <p:cNvSpPr>
            <a:spLocks noGrp="1"/>
          </p:cNvSpPr>
          <p:nvPr>
            <p:ph type="ctrTitle"/>
          </p:nvPr>
        </p:nvSpPr>
        <p:spPr>
          <a:xfrm>
            <a:off x="914400" y="2492901"/>
            <a:ext cx="10363200" cy="2088227"/>
          </a:xfrm>
        </p:spPr>
        <p:txBody>
          <a:bodyPr>
            <a:normAutofit/>
          </a:bodyPr>
          <a:lstStyle/>
          <a:p>
            <a:r>
              <a:rPr lang="en-GB" dirty="0"/>
              <a:t>Post-grant strategy</a:t>
            </a:r>
            <a:br>
              <a:rPr lang="en-GB" dirty="0"/>
            </a:br>
            <a:br>
              <a:rPr lang="en-GB" dirty="0"/>
            </a:br>
            <a:r>
              <a:rPr lang="en-GB" sz="3200" i="1" dirty="0"/>
              <a:t>Summary</a:t>
            </a:r>
            <a:endParaRPr lang="en-GB" i="1" dirty="0"/>
          </a:p>
        </p:txBody>
      </p:sp>
    </p:spTree>
    <p:extLst>
      <p:ext uri="{BB962C8B-B14F-4D97-AF65-F5344CB8AC3E}">
        <p14:creationId xmlns:p14="http://schemas.microsoft.com/office/powerpoint/2010/main" val="40226535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46CDD-3FC0-EDED-5CFF-366A0B2ECEA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4A70B-369F-3C90-009B-27A853A6B561}"/>
              </a:ext>
            </a:extLst>
          </p:cNvPr>
          <p:cNvSpPr>
            <a:spLocks noGrp="1"/>
          </p:cNvSpPr>
          <p:nvPr>
            <p:ph sz="half" idx="1"/>
          </p:nvPr>
        </p:nvSpPr>
        <p:spPr>
          <a:xfrm>
            <a:off x="441099" y="1235398"/>
            <a:ext cx="11127509" cy="4713879"/>
          </a:xfrm>
        </p:spPr>
        <p:txBody>
          <a:bodyPr>
            <a:normAutofit/>
          </a:bodyPr>
          <a:lstStyle/>
          <a:p>
            <a:r>
              <a:rPr lang="en-US" dirty="0"/>
              <a:t>UPC is developing in a way that appears favorable to patentees</a:t>
            </a:r>
          </a:p>
          <a:p>
            <a:pPr lvl="1"/>
            <a:r>
              <a:rPr lang="en-US" dirty="0"/>
              <a:t>Doctrine of equivalents provides a broad scope</a:t>
            </a:r>
          </a:p>
          <a:p>
            <a:endParaRPr lang="en-US" dirty="0"/>
          </a:p>
          <a:p>
            <a:r>
              <a:rPr lang="en-US" dirty="0"/>
              <a:t>Unitary patent provides a good value option for covering many territories for a short term</a:t>
            </a:r>
          </a:p>
          <a:p>
            <a:pPr lvl="1"/>
            <a:r>
              <a:rPr lang="en-US" dirty="0"/>
              <a:t>Becomes expensive with large renewals in the long term</a:t>
            </a:r>
          </a:p>
          <a:p>
            <a:pPr lvl="1"/>
            <a:r>
              <a:rPr lang="en-US" dirty="0"/>
              <a:t>No ability with the UP to shed validations to reduce the cost over time</a:t>
            </a:r>
          </a:p>
          <a:p>
            <a:endParaRPr lang="en-US" dirty="0"/>
          </a:p>
          <a:p>
            <a:r>
              <a:rPr lang="en-US" dirty="0"/>
              <a:t>Traditional validations are still the most cost-effective post-grant option to cover a small set of key territories – UK, Germany, France, for example </a:t>
            </a:r>
          </a:p>
          <a:p>
            <a:pPr lvl="1"/>
            <a:r>
              <a:rPr lang="en-US" dirty="0"/>
              <a:t>Particularly since the UK is not part of the UP coverage</a:t>
            </a:r>
          </a:p>
          <a:p>
            <a:endParaRPr lang="en-US" dirty="0"/>
          </a:p>
          <a:p>
            <a:r>
              <a:rPr lang="en-US" dirty="0"/>
              <a:t>No disadvantage to opting out of the UPC jurisdiction since the applicant has the ability to opt back in to make use of the UPC</a:t>
            </a:r>
          </a:p>
        </p:txBody>
      </p:sp>
      <p:sp>
        <p:nvSpPr>
          <p:cNvPr id="4" name="Text Placeholder 3">
            <a:extLst>
              <a:ext uri="{FF2B5EF4-FFF2-40B4-BE49-F238E27FC236}">
                <a16:creationId xmlns:a16="http://schemas.microsoft.com/office/drawing/2014/main" id="{E51BF6FD-7921-B437-5CAF-9E4D5627B7E8}"/>
              </a:ext>
            </a:extLst>
          </p:cNvPr>
          <p:cNvSpPr>
            <a:spLocks noGrp="1"/>
          </p:cNvSpPr>
          <p:nvPr>
            <p:ph type="body" sz="quarter" idx="10"/>
          </p:nvPr>
        </p:nvSpPr>
        <p:spPr/>
        <p:txBody>
          <a:bodyPr/>
          <a:lstStyle/>
          <a:p>
            <a:r>
              <a:rPr lang="en-GB" dirty="0"/>
              <a:t>Post-grant summary</a:t>
            </a:r>
          </a:p>
          <a:p>
            <a:endParaRPr lang="en-US" dirty="0"/>
          </a:p>
        </p:txBody>
      </p:sp>
    </p:spTree>
    <p:extLst>
      <p:ext uri="{BB962C8B-B14F-4D97-AF65-F5344CB8AC3E}">
        <p14:creationId xmlns:p14="http://schemas.microsoft.com/office/powerpoint/2010/main" val="39390670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wearing glasses and a sweater&#10;&#10;AI-generated content may be incorrect.">
            <a:extLst>
              <a:ext uri="{FF2B5EF4-FFF2-40B4-BE49-F238E27FC236}">
                <a16:creationId xmlns:a16="http://schemas.microsoft.com/office/drawing/2014/main" id="{2B7E92FE-F930-01AA-2486-7F69121A90CD}"/>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3488" b="3488"/>
          <a:stretch>
            <a:fillRect/>
          </a:stretch>
        </p:blipFill>
        <p:spPr/>
      </p:pic>
      <p:sp>
        <p:nvSpPr>
          <p:cNvPr id="10" name="Rectangle 7"/>
          <p:cNvSpPr>
            <a:spLocks noChangeArrowheads="1"/>
          </p:cNvSpPr>
          <p:nvPr/>
        </p:nvSpPr>
        <p:spPr bwMode="auto">
          <a:xfrm>
            <a:off x="6456040" y="2708920"/>
            <a:ext cx="31864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ts val="2200"/>
              </a:lnSpc>
              <a:spcBef>
                <a:spcPct val="20000"/>
              </a:spcBef>
              <a:buClr>
                <a:srgbClr val="007EA9"/>
              </a:buClr>
              <a:buChar char="•"/>
              <a:defRPr sz="2200">
                <a:solidFill>
                  <a:srgbClr val="8D857D"/>
                </a:solidFill>
                <a:latin typeface="HelveticaNeue LT 55 Roman" pitchFamily="2" charset="0"/>
              </a:defRPr>
            </a:lvl1pPr>
            <a:lvl2pPr marL="742950" indent="-285750" eaLnBrk="0" hangingPunct="0">
              <a:lnSpc>
                <a:spcPts val="2200"/>
              </a:lnSpc>
              <a:spcBef>
                <a:spcPct val="20000"/>
              </a:spcBef>
              <a:buClr>
                <a:srgbClr val="007EA9"/>
              </a:buClr>
              <a:buChar char="–"/>
              <a:defRPr sz="2000">
                <a:solidFill>
                  <a:srgbClr val="8D857D"/>
                </a:solidFill>
                <a:latin typeface="HelveticaNeue LT 55 Roman" pitchFamily="2" charset="0"/>
              </a:defRPr>
            </a:lvl2pPr>
            <a:lvl3pPr marL="1143000" indent="-228600" eaLnBrk="0" hangingPunct="0">
              <a:lnSpc>
                <a:spcPts val="2200"/>
              </a:lnSpc>
              <a:spcBef>
                <a:spcPct val="20000"/>
              </a:spcBef>
              <a:buClr>
                <a:srgbClr val="007EA9"/>
              </a:buClr>
              <a:buChar char="•"/>
              <a:defRPr>
                <a:solidFill>
                  <a:srgbClr val="8D857D"/>
                </a:solidFill>
                <a:latin typeface="HelveticaNeue LT 55 Roman" pitchFamily="2" charset="0"/>
              </a:defRPr>
            </a:lvl3pPr>
            <a:lvl4pPr marL="1600200" indent="-228600" eaLnBrk="0" hangingPunct="0">
              <a:lnSpc>
                <a:spcPts val="2200"/>
              </a:lnSpc>
              <a:spcBef>
                <a:spcPct val="20000"/>
              </a:spcBef>
              <a:buClr>
                <a:srgbClr val="007EA9"/>
              </a:buClr>
              <a:buChar char="–"/>
              <a:defRPr>
                <a:solidFill>
                  <a:srgbClr val="8D857D"/>
                </a:solidFill>
                <a:latin typeface="HelveticaNeue LT 55 Roman" pitchFamily="2" charset="0"/>
              </a:defRPr>
            </a:lvl4pPr>
            <a:lvl5pPr marL="2057400" indent="-228600" eaLnBrk="0" hangingPunct="0">
              <a:lnSpc>
                <a:spcPts val="2200"/>
              </a:lnSpc>
              <a:spcBef>
                <a:spcPct val="20000"/>
              </a:spcBef>
              <a:buClr>
                <a:srgbClr val="007EA9"/>
              </a:buClr>
              <a:buChar char="»"/>
              <a:defRPr>
                <a:solidFill>
                  <a:srgbClr val="8D857D"/>
                </a:solidFill>
                <a:latin typeface="HelveticaNeue LT 55 Roman" pitchFamily="2" charset="0"/>
              </a:defRPr>
            </a:lvl5pPr>
            <a:lvl6pPr marL="2514600" indent="-228600" eaLnBrk="0" fontAlgn="base" hangingPunct="0">
              <a:lnSpc>
                <a:spcPts val="2200"/>
              </a:lnSpc>
              <a:spcBef>
                <a:spcPct val="20000"/>
              </a:spcBef>
              <a:spcAft>
                <a:spcPct val="0"/>
              </a:spcAft>
              <a:buClr>
                <a:srgbClr val="007EA9"/>
              </a:buClr>
              <a:buChar char="»"/>
              <a:defRPr>
                <a:solidFill>
                  <a:srgbClr val="8D857D"/>
                </a:solidFill>
                <a:latin typeface="HelveticaNeue LT 55 Roman" pitchFamily="2" charset="0"/>
              </a:defRPr>
            </a:lvl6pPr>
            <a:lvl7pPr marL="2971800" indent="-228600" eaLnBrk="0" fontAlgn="base" hangingPunct="0">
              <a:lnSpc>
                <a:spcPts val="2200"/>
              </a:lnSpc>
              <a:spcBef>
                <a:spcPct val="20000"/>
              </a:spcBef>
              <a:spcAft>
                <a:spcPct val="0"/>
              </a:spcAft>
              <a:buClr>
                <a:srgbClr val="007EA9"/>
              </a:buClr>
              <a:buChar char="»"/>
              <a:defRPr>
                <a:solidFill>
                  <a:srgbClr val="8D857D"/>
                </a:solidFill>
                <a:latin typeface="HelveticaNeue LT 55 Roman" pitchFamily="2" charset="0"/>
              </a:defRPr>
            </a:lvl7pPr>
            <a:lvl8pPr marL="3429000" indent="-228600" eaLnBrk="0" fontAlgn="base" hangingPunct="0">
              <a:lnSpc>
                <a:spcPts val="2200"/>
              </a:lnSpc>
              <a:spcBef>
                <a:spcPct val="20000"/>
              </a:spcBef>
              <a:spcAft>
                <a:spcPct val="0"/>
              </a:spcAft>
              <a:buClr>
                <a:srgbClr val="007EA9"/>
              </a:buClr>
              <a:buChar char="»"/>
              <a:defRPr>
                <a:solidFill>
                  <a:srgbClr val="8D857D"/>
                </a:solidFill>
                <a:latin typeface="HelveticaNeue LT 55 Roman" pitchFamily="2" charset="0"/>
              </a:defRPr>
            </a:lvl8pPr>
            <a:lvl9pPr marL="3886200" indent="-228600" eaLnBrk="0" fontAlgn="base" hangingPunct="0">
              <a:lnSpc>
                <a:spcPts val="2200"/>
              </a:lnSpc>
              <a:spcBef>
                <a:spcPct val="20000"/>
              </a:spcBef>
              <a:spcAft>
                <a:spcPct val="0"/>
              </a:spcAft>
              <a:buClr>
                <a:srgbClr val="007EA9"/>
              </a:buClr>
              <a:buChar char="»"/>
              <a:defRPr>
                <a:solidFill>
                  <a:srgbClr val="8D857D"/>
                </a:solidFill>
                <a:latin typeface="HelveticaNeue LT 55 Roman" pitchFamily="2" charset="0"/>
              </a:defRPr>
            </a:lvl9pPr>
          </a:lstStyle>
          <a:p>
            <a:pPr eaLnBrk="1" hangingPunct="1">
              <a:lnSpc>
                <a:spcPct val="100000"/>
              </a:lnSpc>
              <a:spcBef>
                <a:spcPct val="0"/>
              </a:spcBef>
              <a:buClrTx/>
              <a:buFontTx/>
              <a:buNone/>
            </a:pPr>
            <a:r>
              <a:rPr lang="en-GB" altLang="en-US" sz="1800">
                <a:solidFill>
                  <a:schemeClr val="bg1"/>
                </a:solidFill>
                <a:latin typeface="Arial" panose="020B0604020202020204" pitchFamily="34" charset="0"/>
                <a:cs typeface="Arial" panose="020B0604020202020204" pitchFamily="34" charset="0"/>
              </a:rPr>
              <a:t>npalmer@forresters-ip.com</a:t>
            </a:r>
            <a:endParaRPr lang="en-GB" alt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2761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3D359-930B-46B6-1739-B3F80E4E412C}"/>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BFCB346-7CBC-9711-6C6C-553E9EE0B776}"/>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l="4478" t="22734" b="-1513"/>
          <a:stretch>
            <a:fillRect/>
          </a:stretch>
        </p:blipFill>
        <p:spPr>
          <a:xfrm>
            <a:off x="1487488" y="1916832"/>
            <a:ext cx="9217023" cy="4277111"/>
          </a:xfrm>
        </p:spPr>
      </p:pic>
      <p:sp>
        <p:nvSpPr>
          <p:cNvPr id="4" name="Text Placeholder 3">
            <a:extLst>
              <a:ext uri="{FF2B5EF4-FFF2-40B4-BE49-F238E27FC236}">
                <a16:creationId xmlns:a16="http://schemas.microsoft.com/office/drawing/2014/main" id="{B680FE92-A3BB-2BA7-C35E-34FFEC27EC57}"/>
              </a:ext>
            </a:extLst>
          </p:cNvPr>
          <p:cNvSpPr>
            <a:spLocks noGrp="1"/>
          </p:cNvSpPr>
          <p:nvPr>
            <p:ph type="body" sz="quarter" idx="10"/>
          </p:nvPr>
        </p:nvSpPr>
        <p:spPr/>
        <p:txBody>
          <a:bodyPr/>
          <a:lstStyle/>
          <a:p>
            <a:r>
              <a:rPr lang="en-GB" dirty="0"/>
              <a:t>Trends at the European Patent Office – AI</a:t>
            </a:r>
          </a:p>
          <a:p>
            <a:endParaRPr lang="en-US" dirty="0"/>
          </a:p>
        </p:txBody>
      </p:sp>
      <p:sp>
        <p:nvSpPr>
          <p:cNvPr id="6" name="Content Placeholder 1">
            <a:extLst>
              <a:ext uri="{FF2B5EF4-FFF2-40B4-BE49-F238E27FC236}">
                <a16:creationId xmlns:a16="http://schemas.microsoft.com/office/drawing/2014/main" id="{16EC3EBA-F398-84D0-F444-329A4883BCCD}"/>
              </a:ext>
            </a:extLst>
          </p:cNvPr>
          <p:cNvSpPr txBox="1">
            <a:spLocks/>
          </p:cNvSpPr>
          <p:nvPr/>
        </p:nvSpPr>
        <p:spPr>
          <a:xfrm>
            <a:off x="440963" y="1235399"/>
            <a:ext cx="11222567" cy="5374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7EA9"/>
              </a:buClr>
              <a:buFont typeface="Arial" panose="020B0604020202020204" pitchFamily="34" charset="0"/>
              <a:buChar char="•"/>
              <a:defRPr sz="2000" kern="1200">
                <a:solidFill>
                  <a:srgbClr val="8D857D"/>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7EA9"/>
              </a:buClr>
              <a:buFont typeface="Arial" panose="020B0604020202020204" pitchFamily="34" charset="0"/>
              <a:buChar char="•"/>
              <a:defRPr sz="2000" kern="1200">
                <a:solidFill>
                  <a:srgbClr val="8D857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EA9"/>
              </a:buClr>
              <a:buFont typeface="Wingdings" pitchFamily="2" charset="2"/>
              <a:buChar char="§"/>
              <a:defRPr sz="1800" kern="1200">
                <a:solidFill>
                  <a:srgbClr val="8D857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EA9"/>
              </a:buClr>
              <a:buFont typeface="Arial" panose="020B0604020202020204" pitchFamily="34" charset="0"/>
              <a:buChar char="–"/>
              <a:defRPr sz="1800" kern="1200">
                <a:solidFill>
                  <a:srgbClr val="8D857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EA9"/>
              </a:buClr>
              <a:buFont typeface="Arial" panose="020B0604020202020204" pitchFamily="34" charset="0"/>
              <a:buChar char="»"/>
              <a:defRPr sz="1800" kern="1200">
                <a:solidFill>
                  <a:srgbClr val="8D85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European patent applications – areas of artificial intelligence</a:t>
            </a:r>
          </a:p>
          <a:p>
            <a:pPr lvl="1"/>
            <a:endParaRPr lang="en-US" dirty="0"/>
          </a:p>
        </p:txBody>
      </p:sp>
    </p:spTree>
    <p:extLst>
      <p:ext uri="{BB962C8B-B14F-4D97-AF65-F5344CB8AC3E}">
        <p14:creationId xmlns:p14="http://schemas.microsoft.com/office/powerpoint/2010/main" val="19635168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A9DEA82-39A5-3196-F3D8-6A77F7BCD590}"/>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2224" t="32988" b="17877"/>
          <a:stretch>
            <a:fillRect/>
          </a:stretch>
        </p:blipFill>
        <p:spPr>
          <a:xfrm>
            <a:off x="914400" y="620718"/>
            <a:ext cx="10363200" cy="3887787"/>
          </a:xfrm>
        </p:spPr>
      </p:pic>
      <p:sp>
        <p:nvSpPr>
          <p:cNvPr id="5" name="TextBox 4">
            <a:extLst>
              <a:ext uri="{FF2B5EF4-FFF2-40B4-BE49-F238E27FC236}">
                <a16:creationId xmlns:a16="http://schemas.microsoft.com/office/drawing/2014/main" id="{99C8C59A-A4D9-DE64-F34F-C35DF4B995C6}"/>
              </a:ext>
            </a:extLst>
          </p:cNvPr>
          <p:cNvSpPr txBox="1"/>
          <p:nvPr/>
        </p:nvSpPr>
        <p:spPr>
          <a:xfrm>
            <a:off x="6989379" y="5328745"/>
            <a:ext cx="0" cy="0"/>
          </a:xfrm>
          <a:prstGeom prst="rect">
            <a:avLst/>
          </a:prstGeom>
        </p:spPr>
        <p:txBody>
          <a:bodyPr vert="horz" wrap="none" lIns="91440" tIns="45720" rIns="91440" bIns="45720" rtlCol="0">
            <a:normAutofit fontScale="25000" lnSpcReduction="20000"/>
          </a:bodyPr>
          <a:lstStyle/>
          <a:p>
            <a:pPr>
              <a:lnSpc>
                <a:spcPct val="114000"/>
              </a:lnSpc>
            </a:pPr>
            <a:endParaRPr lang="en-US" sz="2000" dirty="0">
              <a:solidFill>
                <a:srgbClr val="8D857D"/>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C327E763-FFC5-3FF7-5D79-E41C16472A16}"/>
              </a:ext>
            </a:extLst>
          </p:cNvPr>
          <p:cNvSpPr>
            <a:spLocks noGrp="1"/>
          </p:cNvSpPr>
          <p:nvPr>
            <p:ph type="ctrTitle"/>
          </p:nvPr>
        </p:nvSpPr>
        <p:spPr/>
        <p:txBody>
          <a:bodyPr/>
          <a:lstStyle/>
          <a:p>
            <a:r>
              <a:rPr lang="en-US" dirty="0"/>
              <a:t>Any questions?</a:t>
            </a:r>
          </a:p>
        </p:txBody>
      </p:sp>
    </p:spTree>
    <p:extLst>
      <p:ext uri="{BB962C8B-B14F-4D97-AF65-F5344CB8AC3E}">
        <p14:creationId xmlns:p14="http://schemas.microsoft.com/office/powerpoint/2010/main" val="3487657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471F8-74A6-85E0-FA60-AC4C8036CD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801967-0629-7C46-6C63-4F89515899FE}"/>
              </a:ext>
            </a:extLst>
          </p:cNvPr>
          <p:cNvSpPr>
            <a:spLocks noGrp="1"/>
          </p:cNvSpPr>
          <p:nvPr>
            <p:ph type="ctrTitle"/>
          </p:nvPr>
        </p:nvSpPr>
        <p:spPr/>
        <p:txBody>
          <a:bodyPr/>
          <a:lstStyle/>
          <a:p>
            <a:r>
              <a:rPr lang="en-GB" dirty="0"/>
              <a:t>European objections</a:t>
            </a:r>
            <a:br>
              <a:rPr lang="en-GB" dirty="0"/>
            </a:br>
            <a:r>
              <a:rPr lang="en-GB" sz="3200" i="1" dirty="0"/>
              <a:t>Drafting with Europe in mind</a:t>
            </a:r>
            <a:endParaRPr lang="en-GB" dirty="0"/>
          </a:p>
        </p:txBody>
      </p:sp>
    </p:spTree>
    <p:extLst>
      <p:ext uri="{BB962C8B-B14F-4D97-AF65-F5344CB8AC3E}">
        <p14:creationId xmlns:p14="http://schemas.microsoft.com/office/powerpoint/2010/main" val="353235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FBF12-9524-3BD3-A31A-DC9ED7FA062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51475A-FACF-69F2-8DBA-33988DA91AC2}"/>
              </a:ext>
            </a:extLst>
          </p:cNvPr>
          <p:cNvSpPr>
            <a:spLocks noGrp="1"/>
          </p:cNvSpPr>
          <p:nvPr>
            <p:ph sz="half" idx="1"/>
          </p:nvPr>
        </p:nvSpPr>
        <p:spPr/>
        <p:txBody>
          <a:bodyPr/>
          <a:lstStyle/>
          <a:p>
            <a:r>
              <a:rPr lang="en-GB" dirty="0"/>
              <a:t>Colour drawings now accepted by the EPO (as of 1 October 2025)</a:t>
            </a:r>
          </a:p>
          <a:p>
            <a:endParaRPr lang="en-GB" dirty="0"/>
          </a:p>
          <a:p>
            <a:pPr>
              <a:lnSpc>
                <a:spcPct val="150000"/>
              </a:lnSpc>
            </a:pPr>
            <a:r>
              <a:rPr lang="en-GB" dirty="0"/>
              <a:t>EPO has some “quirks” mainly related to its strict approach to added subject matter</a:t>
            </a:r>
          </a:p>
          <a:p>
            <a:endParaRPr lang="en-GB" dirty="0">
              <a:highlight>
                <a:srgbClr val="FFFF00"/>
              </a:highlight>
            </a:endParaRPr>
          </a:p>
          <a:p>
            <a:r>
              <a:rPr lang="en-GB" dirty="0"/>
              <a:t>Many of these can be addressed in advance by preparing the specification to meet an “EPO style” as far as possible</a:t>
            </a:r>
          </a:p>
          <a:p>
            <a:endParaRPr lang="en-GB" dirty="0"/>
          </a:p>
          <a:p>
            <a:r>
              <a:rPr lang="en-GB" dirty="0"/>
              <a:t>Test: subject-matter must be </a:t>
            </a:r>
            <a:r>
              <a:rPr lang="en-GB" b="1" dirty="0"/>
              <a:t>clearly</a:t>
            </a:r>
            <a:r>
              <a:rPr lang="en-GB" dirty="0"/>
              <a:t> </a:t>
            </a:r>
            <a:r>
              <a:rPr lang="en-GB" b="1" dirty="0"/>
              <a:t>and unambiguously disclosed </a:t>
            </a:r>
            <a:r>
              <a:rPr lang="en-GB" dirty="0"/>
              <a:t>in the application as originally filed</a:t>
            </a:r>
          </a:p>
          <a:p>
            <a:endParaRPr lang="en-GB" dirty="0"/>
          </a:p>
          <a:p>
            <a:r>
              <a:rPr lang="en-GB" dirty="0"/>
              <a:t>Multiple dependency in the claim set at the time of filing the application (PCT filing, if regional phase of PCT) means that there is indisputable basis for the claimed combinations of features</a:t>
            </a:r>
          </a:p>
          <a:p>
            <a:endParaRPr lang="en-GB" dirty="0"/>
          </a:p>
        </p:txBody>
      </p:sp>
      <p:sp>
        <p:nvSpPr>
          <p:cNvPr id="4" name="Text Placeholder 3">
            <a:extLst>
              <a:ext uri="{FF2B5EF4-FFF2-40B4-BE49-F238E27FC236}">
                <a16:creationId xmlns:a16="http://schemas.microsoft.com/office/drawing/2014/main" id="{60F686FB-E404-B88A-5980-AAA41EA5BAB2}"/>
              </a:ext>
            </a:extLst>
          </p:cNvPr>
          <p:cNvSpPr>
            <a:spLocks noGrp="1"/>
          </p:cNvSpPr>
          <p:nvPr>
            <p:ph type="body" sz="quarter" idx="10"/>
          </p:nvPr>
        </p:nvSpPr>
        <p:spPr/>
        <p:txBody>
          <a:bodyPr>
            <a:normAutofit/>
          </a:bodyPr>
          <a:lstStyle/>
          <a:p>
            <a:r>
              <a:rPr lang="en-GB" dirty="0"/>
              <a:t>Drafting with Europe in mind</a:t>
            </a:r>
          </a:p>
        </p:txBody>
      </p:sp>
    </p:spTree>
    <p:extLst>
      <p:ext uri="{BB962C8B-B14F-4D97-AF65-F5344CB8AC3E}">
        <p14:creationId xmlns:p14="http://schemas.microsoft.com/office/powerpoint/2010/main" val="4151335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marL="0" indent="0" algn="l">
          <a:lnSpc>
            <a:spcPct val="114000"/>
          </a:lnSpc>
          <a:buNone/>
          <a:defRPr sz="2000" dirty="0">
            <a:solidFill>
              <a:srgbClr val="8D857D"/>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4128</TotalTime>
  <Words>6907</Words>
  <Application>Microsoft Office PowerPoint</Application>
  <PresentationFormat>Widescreen</PresentationFormat>
  <Paragraphs>615</Paragraphs>
  <Slides>70</Slides>
  <Notes>48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Wingdings</vt:lpstr>
      <vt:lpstr>Office Theme</vt:lpstr>
      <vt:lpstr>Insights from Europe:  Trends and Practice updates</vt:lpstr>
      <vt:lpstr>PowerPoint Presentation</vt:lpstr>
      <vt:lpstr>Trends in Europe</vt:lpstr>
      <vt:lpstr>PowerPoint Presentation</vt:lpstr>
      <vt:lpstr>PowerPoint Presentation</vt:lpstr>
      <vt:lpstr>PowerPoint Presentation</vt:lpstr>
      <vt:lpstr>PowerPoint Presentation</vt:lpstr>
      <vt:lpstr>European objections Drafting with Europe in mind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EBoA* decision G1/24 Interpretation of claims (*Enlarged Board of Appeal)</vt:lpstr>
      <vt:lpstr>PowerPoint Presentation</vt:lpstr>
      <vt:lpstr>PowerPoint Presentation</vt:lpstr>
      <vt:lpstr>Summary of drafting tips</vt:lpstr>
      <vt:lpstr>PowerPoint Presentation</vt:lpstr>
      <vt:lpstr>EBoA decision G1/23 Disclosure by market availability </vt:lpstr>
      <vt:lpstr>PowerPoint Presentation</vt:lpstr>
      <vt:lpstr>PowerPoint Presentation</vt:lpstr>
      <vt:lpstr>EPO approach to examining AI claims</vt:lpstr>
      <vt:lpstr>PowerPoint Presentation</vt:lpstr>
      <vt:lpstr>PowerPoint Presentation</vt:lpstr>
      <vt:lpstr>PowerPoint Presentation</vt:lpstr>
      <vt:lpstr>Machine Learning case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Position in the UK</vt:lpstr>
      <vt:lpstr>PowerPoint Presentation</vt:lpstr>
      <vt:lpstr>PowerPoint Presentation</vt:lpstr>
      <vt:lpstr>Position in the United States</vt:lpstr>
      <vt:lpstr>PowerPoint Presentation</vt:lpstr>
      <vt:lpstr>PowerPoint Presentation</vt:lpstr>
      <vt:lpstr>PowerPoint Presentation</vt:lpstr>
      <vt:lpstr>PowerPoint Presentation</vt:lpstr>
      <vt:lpstr>PowerPoint Presentation</vt:lpstr>
      <vt:lpstr>Post-grant strategy  UPC: Should we opt out?</vt:lpstr>
      <vt:lpstr>PowerPoint Presentation</vt:lpstr>
      <vt:lpstr>PowerPoint Presentation</vt:lpstr>
      <vt:lpstr>PowerPoint Presentation</vt:lpstr>
      <vt:lpstr>PowerPoint Presentation</vt:lpstr>
      <vt:lpstr>Inventive step assessment at the UPC</vt:lpstr>
      <vt:lpstr>PowerPoint Presentation</vt:lpstr>
      <vt:lpstr>PowerPoint Presentation</vt:lpstr>
      <vt:lpstr>PowerPoint Presentation</vt:lpstr>
      <vt:lpstr>PowerPoint Presentation</vt:lpstr>
      <vt:lpstr>A doctrine of equivalents at the UPC – a weapon in the patentee’s arsenal</vt:lpstr>
      <vt:lpstr>PowerPoint Presentation</vt:lpstr>
      <vt:lpstr>PowerPoint Presentation</vt:lpstr>
      <vt:lpstr>PowerPoint Presentation</vt:lpstr>
      <vt:lpstr>Post-grant strategy  Summary</vt:lpstr>
      <vt:lpstr>PowerPoint Presentation</vt:lpstr>
      <vt:lpstr>PowerPoint Presentation</vt:lpstr>
      <vt:lpstr>Any 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heading]  [Name of Presenter] [date]</dc:title>
  <dc:creator>Karen Riar</dc:creator>
  <cp:lastModifiedBy>Nick Palmer</cp:lastModifiedBy>
  <cp:revision>276</cp:revision>
  <dcterms:created xsi:type="dcterms:W3CDTF">2017-03-21T11:11:17Z</dcterms:created>
  <dcterms:modified xsi:type="dcterms:W3CDTF">2025-12-02T22:37:47Z</dcterms:modified>
</cp:coreProperties>
</file>